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7.png" ContentType="image/png"/>
  <Override PartName="/ppt/media/image1.png" ContentType="image/png"/>
  <Override PartName="/ppt/media/image58.png" ContentType="image/png"/>
  <Override PartName="/ppt/media/image130.png" ContentType="image/png"/>
  <Override PartName="/ppt/media/image2.png" ContentType="image/png"/>
  <Override PartName="/ppt/media/image59.png" ContentType="image/png"/>
  <Override PartName="/ppt/media/image131.png" ContentType="image/png"/>
  <Override PartName="/ppt/media/image3.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hdphoto1.wdp" ContentType="image/vnd.ms-photo"/>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120.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6.png" ContentType="image/png"/>
  <Override PartName="/ppt/media/image77.png" ContentType="image/png"/>
  <Override PartName="/ppt/media/image78.png" ContentType="image/png"/>
  <Override PartName="/ppt/media/image150.png" ContentType="image/png"/>
  <Override PartName="/ppt/media/image202.jpeg" ContentType="image/jpeg"/>
  <Override PartName="/ppt/media/image79.png" ContentType="image/png"/>
  <Override PartName="/ppt/media/image151.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160.png" ContentType="image/png"/>
  <Override PartName="/ppt/media/image89.png" ContentType="image/png"/>
  <Override PartName="/ppt/media/image161.png" ContentType="image/png"/>
  <Override PartName="/ppt/media/image176.jpeg" ContentType="image/jpe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7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59.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6.png" ContentType="image/png"/>
  <Override PartName="/ppt/media/image167.png" ContentType="image/png"/>
  <Override PartName="/ppt/media/image168.png" ContentType="image/png"/>
  <Override PartName="/ppt/media/image169.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77.png" ContentType="image/png"/>
  <Override PartName="/ppt/media/image178.png" ContentType="image/png"/>
  <Override PartName="/ppt/media/image179.png" ContentType="image/png"/>
  <Override PartName="/ppt/media/image180.png" ContentType="image/png"/>
  <Override PartName="/ppt/media/image181.png" ContentType="image/png"/>
  <Override PartName="/ppt/media/image182.png" ContentType="image/png"/>
  <Override PartName="/ppt/media/image183.png" ContentType="image/png"/>
  <Override PartName="/ppt/media/image184.png" ContentType="image/png"/>
  <Override PartName="/ppt/media/image185.png" ContentType="image/png"/>
  <Override PartName="/ppt/media/image186.png" ContentType="image/png"/>
  <Override PartName="/ppt/media/image187.png" ContentType="image/png"/>
  <Override PartName="/ppt/media/image188.png" ContentType="image/png"/>
  <Override PartName="/ppt/media/image189.png" ContentType="image/png"/>
  <Override PartName="/ppt/media/image190.png" ContentType="image/png"/>
  <Override PartName="/ppt/media/image191.png" ContentType="image/png"/>
  <Override PartName="/ppt/media/image192.png" ContentType="image/png"/>
  <Override PartName="/ppt/media/image193.png" ContentType="image/png"/>
  <Override PartName="/ppt/media/image194.png" ContentType="image/png"/>
  <Override PartName="/ppt/media/image195.png" ContentType="image/png"/>
  <Override PartName="/ppt/media/image196.png" ContentType="image/png"/>
  <Override PartName="/ppt/media/image197.png" ContentType="image/png"/>
  <Override PartName="/ppt/media/image198.png" ContentType="image/png"/>
  <Override PartName="/ppt/media/image199.png" ContentType="image/png"/>
  <Override PartName="/ppt/media/image200.png" ContentType="image/png"/>
  <Override PartName="/ppt/media/image201.png" ContentType="image/png"/>
  <Override PartName="/ppt/media/image203.png" ContentType="image/png"/>
  <Override PartName="/ppt/media/image204.png" ContentType="image/png"/>
  <Override PartName="/ppt/media/image205.png" ContentType="image/png"/>
  <Override PartName="/ppt/media/image206.png" ContentType="image/png"/>
  <Override PartName="/ppt/media/image207.png" ContentType="image/png"/>
  <Override PartName="/ppt/media/image208.png" ContentType="image/png"/>
  <Override PartName="/ppt/media/image209.png" ContentType="image/png"/>
  <Override PartName="/ppt/media/image210.png" ContentType="image/png"/>
  <Override PartName="/ppt/media/image211.png" ContentType="image/png"/>
  <Override PartName="/ppt/media/image212.png" ContentType="image/png"/>
  <Override PartName="/ppt/media/image213.png" ContentType="image/png"/>
  <Override PartName="/ppt/media/image214.png" ContentType="image/png"/>
  <Override PartName="/ppt/media/image215.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
</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4CD3F0-CBD9-4896-AA5C-0C3E47AD0EC2}" type="doc">
      <dgm:prSet loTypeId="urn:microsoft.com/office/officeart/2005/8/layout/venn1" loCatId="relationship" qsTypeId="urn:microsoft.com/office/officeart/2005/8/quickstyle/simple4" qsCatId="simple" csTypeId="urn:microsoft.com/office/officeart/2005/8/colors/colorful4" csCatId="colorful" phldr="1"/>
      <dgm:spPr/>
    </dgm:pt>
    <dgm:pt modelId="{A64B338F-DBF1-4C74-820D-638000C857FB}">
      <dgm:prSet phldrT="[Texte]" custT="1"/>
      <dgm:spPr/>
      <dgm:t>
        <a:bodyPr anchor="ctr"/>
        <a:lstStyle/>
        <a:p>
          <a:pPr>
            <a:lnSpc>
              <a:spcPct val="100000"/>
            </a:lnSpc>
            <a:spcBef>
              <a:spcPts val="1200"/>
            </a:spcBef>
          </a:pPr>
          <a:endParaRPr lang="fr-FR" sz="1800" b="1" dirty="0"/>
        </a:p>
        <a:p>
          <a:pPr>
            <a:lnSpc>
              <a:spcPct val="100000"/>
            </a:lnSpc>
            <a:spcBef>
              <a:spcPts val="1200"/>
            </a:spcBef>
          </a:pPr>
          <a:endParaRPr lang="fr-FR" sz="1800" b="1" dirty="0"/>
        </a:p>
        <a:p>
          <a:pPr>
            <a:lnSpc>
              <a:spcPct val="100000"/>
            </a:lnSpc>
            <a:spcBef>
              <a:spcPts val="1200"/>
            </a:spcBef>
          </a:pPr>
          <a:r>
            <a:rPr lang="fr-FR" sz="1800" b="1" dirty="0"/>
            <a:t>Administrations</a:t>
          </a:r>
        </a:p>
      </dgm:t>
    </dgm:pt>
    <dgm:pt modelId="{FC258A2A-BD11-4BCE-A372-77523C937BBA}" type="parTrans" cxnId="{EDA78D2E-D309-4DAD-9EBF-A25E2C9D0006}">
      <dgm:prSet/>
      <dgm:spPr/>
      <dgm:t>
        <a:bodyPr/>
        <a:lstStyle/>
        <a:p>
          <a:endParaRPr lang="fr-FR" sz="900"/>
        </a:p>
      </dgm:t>
    </dgm:pt>
    <dgm:pt modelId="{CEBCBE62-5959-4A6D-904B-D4A181A931F8}" type="sibTrans" cxnId="{EDA78D2E-D309-4DAD-9EBF-A25E2C9D0006}">
      <dgm:prSet/>
      <dgm:spPr/>
      <dgm:t>
        <a:bodyPr/>
        <a:lstStyle/>
        <a:p>
          <a:endParaRPr lang="fr-FR" sz="900"/>
        </a:p>
      </dgm:t>
    </dgm:pt>
    <dgm:pt modelId="{CAEED111-141A-4E18-8140-96DD665F42E1}">
      <dgm:prSet phldrT="[Texte]" custT="1"/>
      <dgm:spPr/>
      <dgm:t>
        <a:bodyPr/>
        <a:lstStyle/>
        <a:p>
          <a:endParaRPr lang="fr-FR" sz="1800" b="1" dirty="0"/>
        </a:p>
        <a:p>
          <a:endParaRPr lang="fr-FR" sz="1800" b="1" dirty="0"/>
        </a:p>
        <a:p>
          <a:r>
            <a:rPr lang="fr-FR" sz="1800" b="1" dirty="0"/>
            <a:t>Professionnels</a:t>
          </a:r>
        </a:p>
      </dgm:t>
    </dgm:pt>
    <dgm:pt modelId="{2E728EAC-7077-415D-9557-9B4D48B37493}" type="parTrans" cxnId="{A41DCC76-FB38-4B0B-B1A8-1C32F55E2A0D}">
      <dgm:prSet/>
      <dgm:spPr/>
      <dgm:t>
        <a:bodyPr/>
        <a:lstStyle/>
        <a:p>
          <a:endParaRPr lang="fr-FR" sz="900"/>
        </a:p>
      </dgm:t>
    </dgm:pt>
    <dgm:pt modelId="{A9942CF4-35BB-409A-BA5E-B421C2E133D5}" type="sibTrans" cxnId="{A41DCC76-FB38-4B0B-B1A8-1C32F55E2A0D}">
      <dgm:prSet/>
      <dgm:spPr/>
      <dgm:t>
        <a:bodyPr/>
        <a:lstStyle/>
        <a:p>
          <a:endParaRPr lang="fr-FR" sz="900"/>
        </a:p>
      </dgm:t>
    </dgm:pt>
    <dgm:pt modelId="{B0ED8124-AF10-40A0-BAB6-4E4F4FF79E4D}">
      <dgm:prSet phldrT="[Texte]" custT="1"/>
      <dgm:spPr/>
      <dgm:t>
        <a:bodyPr/>
        <a:lstStyle/>
        <a:p>
          <a:pPr marL="358775" indent="0">
            <a:spcAft>
              <a:spcPts val="0"/>
            </a:spcAft>
          </a:pPr>
          <a:r>
            <a:rPr lang="fr-FR" sz="1800" b="1" dirty="0"/>
            <a:t>Grand </a:t>
          </a:r>
        </a:p>
        <a:p>
          <a:pPr marL="358775" indent="0">
            <a:spcAft>
              <a:spcPts val="0"/>
            </a:spcAft>
          </a:pPr>
          <a:r>
            <a:rPr lang="fr-FR" sz="1800" b="1" dirty="0"/>
            <a:t>public</a:t>
          </a:r>
        </a:p>
      </dgm:t>
    </dgm:pt>
    <dgm:pt modelId="{2067F8FF-8394-4631-8CF9-C22CA9A77890}" type="parTrans" cxnId="{73D2A93F-0D1A-4E43-BEAE-6A488F638697}">
      <dgm:prSet/>
      <dgm:spPr/>
      <dgm:t>
        <a:bodyPr/>
        <a:lstStyle/>
        <a:p>
          <a:endParaRPr lang="fr-FR" sz="900"/>
        </a:p>
      </dgm:t>
    </dgm:pt>
    <dgm:pt modelId="{C0CBA261-AFF2-454D-A0B7-B8FC9223AE96}" type="sibTrans" cxnId="{73D2A93F-0D1A-4E43-BEAE-6A488F638697}">
      <dgm:prSet/>
      <dgm:spPr/>
      <dgm:t>
        <a:bodyPr/>
        <a:lstStyle/>
        <a:p>
          <a:endParaRPr lang="fr-FR" sz="900"/>
        </a:p>
      </dgm:t>
    </dgm:pt>
    <dgm:pt modelId="{562F1771-FAE8-41EC-BDBB-ED3B20566D75}" type="pres">
      <dgm:prSet presAssocID="{2F4CD3F0-CBD9-4896-AA5C-0C3E47AD0EC2}" presName="compositeShape" presStyleCnt="0">
        <dgm:presLayoutVars>
          <dgm:chMax val="7"/>
          <dgm:dir/>
          <dgm:resizeHandles val="exact"/>
        </dgm:presLayoutVars>
      </dgm:prSet>
      <dgm:spPr/>
    </dgm:pt>
    <dgm:pt modelId="{42169268-6451-4EB3-BBE6-DCE0BA62BD0D}" type="pres">
      <dgm:prSet presAssocID="{A64B338F-DBF1-4C74-820D-638000C857FB}" presName="circ1" presStyleLbl="vennNode1" presStyleIdx="0" presStyleCnt="3"/>
      <dgm:spPr/>
    </dgm:pt>
    <dgm:pt modelId="{2D051D7B-2CC7-49A9-A24B-E26C9FCDCD28}" type="pres">
      <dgm:prSet presAssocID="{A64B338F-DBF1-4C74-820D-638000C857FB}" presName="circ1Tx" presStyleLbl="revTx" presStyleIdx="0" presStyleCnt="0">
        <dgm:presLayoutVars>
          <dgm:chMax val="0"/>
          <dgm:chPref val="0"/>
          <dgm:bulletEnabled val="1"/>
        </dgm:presLayoutVars>
      </dgm:prSet>
      <dgm:spPr/>
    </dgm:pt>
    <dgm:pt modelId="{1CC05674-B8BF-4AB0-A261-9E05D27CE219}" type="pres">
      <dgm:prSet presAssocID="{CAEED111-141A-4E18-8140-96DD665F42E1}" presName="circ2" presStyleLbl="vennNode1" presStyleIdx="1" presStyleCnt="3"/>
      <dgm:spPr/>
    </dgm:pt>
    <dgm:pt modelId="{8909AEEF-9421-4CE3-9A77-A3A399D6CA04}" type="pres">
      <dgm:prSet presAssocID="{CAEED111-141A-4E18-8140-96DD665F42E1}" presName="circ2Tx" presStyleLbl="revTx" presStyleIdx="0" presStyleCnt="0">
        <dgm:presLayoutVars>
          <dgm:chMax val="0"/>
          <dgm:chPref val="0"/>
          <dgm:bulletEnabled val="1"/>
        </dgm:presLayoutVars>
      </dgm:prSet>
      <dgm:spPr/>
    </dgm:pt>
    <dgm:pt modelId="{2C65BCEC-D422-497D-9DA2-8D5BE0E734CF}" type="pres">
      <dgm:prSet presAssocID="{B0ED8124-AF10-40A0-BAB6-4E4F4FF79E4D}" presName="circ3" presStyleLbl="vennNode1" presStyleIdx="2" presStyleCnt="3"/>
      <dgm:spPr/>
    </dgm:pt>
    <dgm:pt modelId="{D4A59C65-D4EE-42D7-9056-C64F499343DA}" type="pres">
      <dgm:prSet presAssocID="{B0ED8124-AF10-40A0-BAB6-4E4F4FF79E4D}" presName="circ3Tx" presStyleLbl="revTx" presStyleIdx="0" presStyleCnt="0">
        <dgm:presLayoutVars>
          <dgm:chMax val="0"/>
          <dgm:chPref val="0"/>
          <dgm:bulletEnabled val="1"/>
        </dgm:presLayoutVars>
      </dgm:prSet>
      <dgm:spPr/>
    </dgm:pt>
  </dgm:ptLst>
  <dgm:cxnLst>
    <dgm:cxn modelId="{EDA78D2E-D309-4DAD-9EBF-A25E2C9D0006}" srcId="{2F4CD3F0-CBD9-4896-AA5C-0C3E47AD0EC2}" destId="{A64B338F-DBF1-4C74-820D-638000C857FB}" srcOrd="0" destOrd="0" parTransId="{FC258A2A-BD11-4BCE-A372-77523C937BBA}" sibTransId="{CEBCBE62-5959-4A6D-904B-D4A181A931F8}"/>
    <dgm:cxn modelId="{73D2A93F-0D1A-4E43-BEAE-6A488F638697}" srcId="{2F4CD3F0-CBD9-4896-AA5C-0C3E47AD0EC2}" destId="{B0ED8124-AF10-40A0-BAB6-4E4F4FF79E4D}" srcOrd="2" destOrd="0" parTransId="{2067F8FF-8394-4631-8CF9-C22CA9A77890}" sibTransId="{C0CBA261-AFF2-454D-A0B7-B8FC9223AE96}"/>
    <dgm:cxn modelId="{DE086D74-C497-45BE-930C-C1B7304BCED5}" type="presOf" srcId="{B0ED8124-AF10-40A0-BAB6-4E4F4FF79E4D}" destId="{D4A59C65-D4EE-42D7-9056-C64F499343DA}" srcOrd="1" destOrd="0" presId="urn:microsoft.com/office/officeart/2005/8/layout/venn1"/>
    <dgm:cxn modelId="{A41DCC76-FB38-4B0B-B1A8-1C32F55E2A0D}" srcId="{2F4CD3F0-CBD9-4896-AA5C-0C3E47AD0EC2}" destId="{CAEED111-141A-4E18-8140-96DD665F42E1}" srcOrd="1" destOrd="0" parTransId="{2E728EAC-7077-415D-9557-9B4D48B37493}" sibTransId="{A9942CF4-35BB-409A-BA5E-B421C2E133D5}"/>
    <dgm:cxn modelId="{2D6C5BA6-38CD-413B-9C9B-5ED1B5BF35EB}" type="presOf" srcId="{A64B338F-DBF1-4C74-820D-638000C857FB}" destId="{42169268-6451-4EB3-BBE6-DCE0BA62BD0D}" srcOrd="0" destOrd="0" presId="urn:microsoft.com/office/officeart/2005/8/layout/venn1"/>
    <dgm:cxn modelId="{286D2FBB-43F4-4EED-AB4B-50E953231303}" type="presOf" srcId="{A64B338F-DBF1-4C74-820D-638000C857FB}" destId="{2D051D7B-2CC7-49A9-A24B-E26C9FCDCD28}" srcOrd="1" destOrd="0" presId="urn:microsoft.com/office/officeart/2005/8/layout/venn1"/>
    <dgm:cxn modelId="{5032AAE3-F2D7-484D-AAA1-575887FB7B28}" type="presOf" srcId="{CAEED111-141A-4E18-8140-96DD665F42E1}" destId="{1CC05674-B8BF-4AB0-A261-9E05D27CE219}" srcOrd="0" destOrd="0" presId="urn:microsoft.com/office/officeart/2005/8/layout/venn1"/>
    <dgm:cxn modelId="{484C16EE-D946-4D5B-BF19-9FB36B4D9115}" type="presOf" srcId="{B0ED8124-AF10-40A0-BAB6-4E4F4FF79E4D}" destId="{2C65BCEC-D422-497D-9DA2-8D5BE0E734CF}" srcOrd="0" destOrd="0" presId="urn:microsoft.com/office/officeart/2005/8/layout/venn1"/>
    <dgm:cxn modelId="{C31B8DF4-3DCD-414A-8905-1292D1C55313}" type="presOf" srcId="{CAEED111-141A-4E18-8140-96DD665F42E1}" destId="{8909AEEF-9421-4CE3-9A77-A3A399D6CA04}" srcOrd="1" destOrd="0" presId="urn:microsoft.com/office/officeart/2005/8/layout/venn1"/>
    <dgm:cxn modelId="{26B72AFC-8DE7-48B1-A4A8-81CBF7E8EE15}" type="presOf" srcId="{2F4CD3F0-CBD9-4896-AA5C-0C3E47AD0EC2}" destId="{562F1771-FAE8-41EC-BDBB-ED3B20566D75}" srcOrd="0" destOrd="0" presId="urn:microsoft.com/office/officeart/2005/8/layout/venn1"/>
    <dgm:cxn modelId="{D174D072-A5C4-4170-BF3C-C003394826FD}" type="presParOf" srcId="{562F1771-FAE8-41EC-BDBB-ED3B20566D75}" destId="{42169268-6451-4EB3-BBE6-DCE0BA62BD0D}" srcOrd="0" destOrd="0" presId="urn:microsoft.com/office/officeart/2005/8/layout/venn1"/>
    <dgm:cxn modelId="{64D49BB5-4D66-4877-8089-501052389DCB}" type="presParOf" srcId="{562F1771-FAE8-41EC-BDBB-ED3B20566D75}" destId="{2D051D7B-2CC7-49A9-A24B-E26C9FCDCD28}" srcOrd="1" destOrd="0" presId="urn:microsoft.com/office/officeart/2005/8/layout/venn1"/>
    <dgm:cxn modelId="{0F05CA57-A0F5-4F6C-AE0E-4AFE6EAB34C8}" type="presParOf" srcId="{562F1771-FAE8-41EC-BDBB-ED3B20566D75}" destId="{1CC05674-B8BF-4AB0-A261-9E05D27CE219}" srcOrd="2" destOrd="0" presId="urn:microsoft.com/office/officeart/2005/8/layout/venn1"/>
    <dgm:cxn modelId="{D1533AA5-4455-4E1E-A57F-E69729FF8229}" type="presParOf" srcId="{562F1771-FAE8-41EC-BDBB-ED3B20566D75}" destId="{8909AEEF-9421-4CE3-9A77-A3A399D6CA04}" srcOrd="3" destOrd="0" presId="urn:microsoft.com/office/officeart/2005/8/layout/venn1"/>
    <dgm:cxn modelId="{0C2D6009-6EC3-4CB1-96C4-8E9E98FE994E}" type="presParOf" srcId="{562F1771-FAE8-41EC-BDBB-ED3B20566D75}" destId="{2C65BCEC-D422-497D-9DA2-8D5BE0E734CF}" srcOrd="4" destOrd="0" presId="urn:microsoft.com/office/officeart/2005/8/layout/venn1"/>
    <dgm:cxn modelId="{56E10501-7FD2-45FD-88EE-EEE7477821AD}" type="presParOf" srcId="{562F1771-FAE8-41EC-BDBB-ED3B20566D75}" destId="{D4A59C65-D4EE-42D7-9056-C64F499343DA}" srcOrd="5" destOrd="0" presId="urn:microsoft.com/office/officeart/2005/8/layout/ven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69268-6451-4EB3-BBE6-DCE0BA62BD0D}">
      <dsp:nvSpPr>
        <dsp:cNvPr id="0" name=""/>
        <dsp:cNvSpPr/>
      </dsp:nvSpPr>
      <dsp:spPr>
        <a:xfrm>
          <a:off x="1427829" y="54415"/>
          <a:ext cx="2611933" cy="2611933"/>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endParaRPr lang="fr-FR" sz="1800" b="1" kern="1200" dirty="0"/>
        </a:p>
        <a:p>
          <a:pPr marL="0" lvl="0" indent="0" algn="ctr" defTabSz="800100">
            <a:lnSpc>
              <a:spcPct val="100000"/>
            </a:lnSpc>
            <a:spcBef>
              <a:spcPct val="0"/>
            </a:spcBef>
            <a:spcAft>
              <a:spcPct val="35000"/>
            </a:spcAft>
            <a:buNone/>
          </a:pPr>
          <a:endParaRPr lang="fr-FR" sz="1800" b="1" kern="1200" dirty="0"/>
        </a:p>
        <a:p>
          <a:pPr marL="0" lvl="0" indent="0" algn="ctr" defTabSz="800100">
            <a:lnSpc>
              <a:spcPct val="100000"/>
            </a:lnSpc>
            <a:spcBef>
              <a:spcPct val="0"/>
            </a:spcBef>
            <a:spcAft>
              <a:spcPct val="35000"/>
            </a:spcAft>
            <a:buNone/>
          </a:pPr>
          <a:r>
            <a:rPr lang="fr-FR" sz="1800" b="1" kern="1200" dirty="0"/>
            <a:t>Administrations</a:t>
          </a:r>
        </a:p>
      </dsp:txBody>
      <dsp:txXfrm>
        <a:off x="1776087" y="511503"/>
        <a:ext cx="1915417" cy="1175369"/>
      </dsp:txXfrm>
    </dsp:sp>
    <dsp:sp modelId="{1CC05674-B8BF-4AB0-A261-9E05D27CE219}">
      <dsp:nvSpPr>
        <dsp:cNvPr id="0" name=""/>
        <dsp:cNvSpPr/>
      </dsp:nvSpPr>
      <dsp:spPr>
        <a:xfrm>
          <a:off x="2370302" y="1686873"/>
          <a:ext cx="2611933" cy="2611933"/>
        </a:xfrm>
        <a:prstGeom prst="ellipse">
          <a:avLst/>
        </a:prstGeom>
        <a:gradFill rotWithShape="0">
          <a:gsLst>
            <a:gs pos="0">
              <a:schemeClr val="accent4">
                <a:alpha val="50000"/>
                <a:hueOff val="4900445"/>
                <a:satOff val="-20388"/>
                <a:lumOff val="4804"/>
                <a:alphaOff val="0"/>
                <a:satMod val="103000"/>
                <a:lumMod val="102000"/>
                <a:tint val="94000"/>
              </a:schemeClr>
            </a:gs>
            <a:gs pos="50000">
              <a:schemeClr val="accent4">
                <a:alpha val="50000"/>
                <a:hueOff val="4900445"/>
                <a:satOff val="-20388"/>
                <a:lumOff val="4804"/>
                <a:alphaOff val="0"/>
                <a:satMod val="110000"/>
                <a:lumMod val="100000"/>
                <a:shade val="100000"/>
              </a:schemeClr>
            </a:gs>
            <a:gs pos="100000">
              <a:schemeClr val="accent4">
                <a:alpha val="50000"/>
                <a:hueOff val="4900445"/>
                <a:satOff val="-20388"/>
                <a:lumOff val="4804"/>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b="1" kern="1200" dirty="0"/>
        </a:p>
        <a:p>
          <a:pPr marL="0" lvl="0" indent="0" algn="ctr" defTabSz="800100">
            <a:lnSpc>
              <a:spcPct val="90000"/>
            </a:lnSpc>
            <a:spcBef>
              <a:spcPct val="0"/>
            </a:spcBef>
            <a:spcAft>
              <a:spcPct val="35000"/>
            </a:spcAft>
            <a:buNone/>
          </a:pPr>
          <a:endParaRPr lang="fr-FR" sz="1800" b="1" kern="1200" dirty="0"/>
        </a:p>
        <a:p>
          <a:pPr marL="0" lvl="0" indent="0" algn="ctr" defTabSz="800100">
            <a:lnSpc>
              <a:spcPct val="90000"/>
            </a:lnSpc>
            <a:spcBef>
              <a:spcPct val="0"/>
            </a:spcBef>
            <a:spcAft>
              <a:spcPct val="35000"/>
            </a:spcAft>
            <a:buNone/>
          </a:pPr>
          <a:r>
            <a:rPr lang="fr-FR" sz="1800" b="1" kern="1200" dirty="0"/>
            <a:t>Professionnels</a:t>
          </a:r>
        </a:p>
      </dsp:txBody>
      <dsp:txXfrm>
        <a:off x="3169118" y="2361622"/>
        <a:ext cx="1567159" cy="1436563"/>
      </dsp:txXfrm>
    </dsp:sp>
    <dsp:sp modelId="{2C65BCEC-D422-497D-9DA2-8D5BE0E734CF}">
      <dsp:nvSpPr>
        <dsp:cNvPr id="0" name=""/>
        <dsp:cNvSpPr/>
      </dsp:nvSpPr>
      <dsp:spPr>
        <a:xfrm>
          <a:off x="485357" y="1686873"/>
          <a:ext cx="2611933" cy="2611933"/>
        </a:xfrm>
        <a:prstGeom prst="ellipse">
          <a:avLst/>
        </a:prstGeom>
        <a:gradFill rotWithShape="0">
          <a:gsLst>
            <a:gs pos="0">
              <a:schemeClr val="accent4">
                <a:alpha val="50000"/>
                <a:hueOff val="9800891"/>
                <a:satOff val="-40777"/>
                <a:lumOff val="9608"/>
                <a:alphaOff val="0"/>
                <a:satMod val="103000"/>
                <a:lumMod val="102000"/>
                <a:tint val="94000"/>
              </a:schemeClr>
            </a:gs>
            <a:gs pos="50000">
              <a:schemeClr val="accent4">
                <a:alpha val="50000"/>
                <a:hueOff val="9800891"/>
                <a:satOff val="-40777"/>
                <a:lumOff val="9608"/>
                <a:alphaOff val="0"/>
                <a:satMod val="110000"/>
                <a:lumMod val="100000"/>
                <a:shade val="100000"/>
              </a:schemeClr>
            </a:gs>
            <a:gs pos="100000">
              <a:schemeClr val="accent4">
                <a:alpha val="50000"/>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358775" lvl="0" indent="0" algn="ctr" defTabSz="800100">
            <a:lnSpc>
              <a:spcPct val="90000"/>
            </a:lnSpc>
            <a:spcBef>
              <a:spcPct val="0"/>
            </a:spcBef>
            <a:spcAft>
              <a:spcPts val="0"/>
            </a:spcAft>
            <a:buNone/>
          </a:pPr>
          <a:r>
            <a:rPr lang="fr-FR" sz="1800" b="1" kern="1200" dirty="0"/>
            <a:t>Grand </a:t>
          </a:r>
        </a:p>
        <a:p>
          <a:pPr marL="358775" lvl="0" indent="0" algn="ctr" defTabSz="800100">
            <a:lnSpc>
              <a:spcPct val="90000"/>
            </a:lnSpc>
            <a:spcBef>
              <a:spcPct val="0"/>
            </a:spcBef>
            <a:spcAft>
              <a:spcPts val="0"/>
            </a:spcAft>
            <a:buNone/>
          </a:pPr>
          <a:r>
            <a:rPr lang="fr-FR" sz="1800" b="1" kern="1200" dirty="0"/>
            <a:t>public</a:t>
          </a:r>
        </a:p>
      </dsp:txBody>
      <dsp:txXfrm>
        <a:off x="731314" y="2361622"/>
        <a:ext cx="1567159" cy="143656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8"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9"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3"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4"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36"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7"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8"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39"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40"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41"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9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93"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95"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9"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00"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02"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06"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08"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0"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12"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3"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7"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8"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20"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1"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2"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3"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4"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5"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3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35"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1"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2"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37"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38"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43"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44"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46"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48"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50"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5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52"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54"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55"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57"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58"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59"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60"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62"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63"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64"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65"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66"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67"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7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77"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79"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8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85"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86"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88"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90"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92"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93"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94"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96"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97"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99"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00"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01"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02"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04"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05"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06"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07"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08"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09"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19"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21"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222"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2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27"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228"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30"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23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32"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3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35"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36"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17"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18"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38"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39"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42"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43"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44"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46"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47"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48"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49"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50"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51"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5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61" name="PlaceHolder 2"/>
          <p:cNvSpPr>
            <a:spLocks noGrp="1"/>
          </p:cNvSpPr>
          <p:nvPr>
            <p:ph type="body"/>
          </p:nvPr>
        </p:nvSpPr>
        <p:spPr>
          <a:xfrm>
            <a:off x="609480" y="1604520"/>
            <a:ext cx="1097244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63"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264"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68"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69" name="PlaceHolder 3"/>
          <p:cNvSpPr>
            <a:spLocks noGrp="1"/>
          </p:cNvSpPr>
          <p:nvPr>
            <p:ph type="body"/>
          </p:nvPr>
        </p:nvSpPr>
        <p:spPr>
          <a:xfrm>
            <a:off x="623196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270"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0"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2"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72" name="PlaceHolder 2"/>
          <p:cNvSpPr>
            <a:spLocks noGrp="1"/>
          </p:cNvSpPr>
          <p:nvPr>
            <p:ph type="body"/>
          </p:nvPr>
        </p:nvSpPr>
        <p:spPr>
          <a:xfrm>
            <a:off x="609480" y="1604520"/>
            <a:ext cx="5354280" cy="3977280"/>
          </a:xfrm>
          <a:prstGeom prst="rect">
            <a:avLst/>
          </a:prstGeom>
        </p:spPr>
        <p:txBody>
          <a:bodyPr lIns="0" rIns="0" tIns="0" bIns="0">
            <a:normAutofit/>
          </a:bodyPr>
          <a:p>
            <a:endParaRPr b="0" lang="fr-FR" sz="2800" spc="-1" strike="noStrike">
              <a:solidFill>
                <a:srgbClr val="000000"/>
              </a:solidFill>
              <a:latin typeface="Calibri"/>
            </a:endParaRPr>
          </a:p>
        </p:txBody>
      </p:sp>
      <p:sp>
        <p:nvSpPr>
          <p:cNvPr id="273"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74" name="PlaceHolder 4"/>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76"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77"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78"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80" name="PlaceHolder 2"/>
          <p:cNvSpPr>
            <a:spLocks noGrp="1"/>
          </p:cNvSpPr>
          <p:nvPr>
            <p:ph type="body"/>
          </p:nvPr>
        </p:nvSpPr>
        <p:spPr>
          <a:xfrm>
            <a:off x="609480" y="160452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81" name="PlaceHolder 3"/>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83"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84"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85" name="PlaceHolder 4"/>
          <p:cNvSpPr>
            <a:spLocks noGrp="1"/>
          </p:cNvSpPr>
          <p:nvPr>
            <p:ph type="body"/>
          </p:nvPr>
        </p:nvSpPr>
        <p:spPr>
          <a:xfrm>
            <a:off x="60948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86" name="PlaceHolder 5"/>
          <p:cNvSpPr>
            <a:spLocks noGrp="1"/>
          </p:cNvSpPr>
          <p:nvPr>
            <p:ph type="body"/>
          </p:nvPr>
        </p:nvSpPr>
        <p:spPr>
          <a:xfrm>
            <a:off x="6231960" y="368208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88" name="PlaceHolder 2"/>
          <p:cNvSpPr>
            <a:spLocks noGrp="1"/>
          </p:cNvSpPr>
          <p:nvPr>
            <p:ph type="body"/>
          </p:nvPr>
        </p:nvSpPr>
        <p:spPr>
          <a:xfrm>
            <a:off x="60948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89" name="PlaceHolder 3"/>
          <p:cNvSpPr>
            <a:spLocks noGrp="1"/>
          </p:cNvSpPr>
          <p:nvPr>
            <p:ph type="body"/>
          </p:nvPr>
        </p:nvSpPr>
        <p:spPr>
          <a:xfrm>
            <a:off x="431964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90" name="PlaceHolder 4"/>
          <p:cNvSpPr>
            <a:spLocks noGrp="1"/>
          </p:cNvSpPr>
          <p:nvPr>
            <p:ph type="body"/>
          </p:nvPr>
        </p:nvSpPr>
        <p:spPr>
          <a:xfrm>
            <a:off x="8029800" y="160452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91" name="PlaceHolder 5"/>
          <p:cNvSpPr>
            <a:spLocks noGrp="1"/>
          </p:cNvSpPr>
          <p:nvPr>
            <p:ph type="body"/>
          </p:nvPr>
        </p:nvSpPr>
        <p:spPr>
          <a:xfrm>
            <a:off x="60948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92" name="PlaceHolder 6"/>
          <p:cNvSpPr>
            <a:spLocks noGrp="1"/>
          </p:cNvSpPr>
          <p:nvPr>
            <p:ph type="body"/>
          </p:nvPr>
        </p:nvSpPr>
        <p:spPr>
          <a:xfrm>
            <a:off x="431964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93" name="PlaceHolder 7"/>
          <p:cNvSpPr>
            <a:spLocks noGrp="1"/>
          </p:cNvSpPr>
          <p:nvPr>
            <p:ph type="body"/>
          </p:nvPr>
        </p:nvSpPr>
        <p:spPr>
          <a:xfrm>
            <a:off x="8029800" y="3682080"/>
            <a:ext cx="35330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4" name="PlaceHolder 2"/>
          <p:cNvSpPr>
            <a:spLocks noGrp="1"/>
          </p:cNvSpPr>
          <p:nvPr>
            <p:ph type="body"/>
          </p:nvPr>
        </p:nvSpPr>
        <p:spPr>
          <a:xfrm>
            <a:off x="60948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fr-FR" sz="2800" spc="-1" strike="noStrike">
              <a:solidFill>
                <a:srgbClr val="000000"/>
              </a:solidFill>
              <a:latin typeface="Calibri"/>
            </a:endParaRPr>
          </a:p>
        </p:txBody>
      </p:sp>
      <p:sp>
        <p:nvSpPr>
          <p:cNvPr id="26" name="PlaceHolder 4"/>
          <p:cNvSpPr>
            <a:spLocks noGrp="1"/>
          </p:cNvSpPr>
          <p:nvPr>
            <p:ph type="body"/>
          </p:nvPr>
        </p:nvSpPr>
        <p:spPr>
          <a:xfrm>
            <a:off x="609480" y="3682080"/>
            <a:ext cx="10972440" cy="18968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fr-FR" sz="4400" spc="-1" strike="noStrike">
                <a:solidFill>
                  <a:srgbClr val="000000"/>
                </a:solidFill>
                <a:latin typeface="Calibri Light"/>
              </a:rPr>
              <a:t>Modifiez le style du titre</a:t>
            </a:r>
            <a:endParaRPr b="0" lang="fr-FR" sz="44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EEFDCE68-F76C-4F0F-A516-B90B8FC33C22}" type="datetime1">
              <a:rPr b="0" lang="fr-FR" sz="1200" spc="-1" strike="noStrike">
                <a:solidFill>
                  <a:srgbClr val="8b8b8b"/>
                </a:solidFill>
                <a:latin typeface="Calibri"/>
              </a:rPr>
              <a:t>21/07/2021</a:t>
            </a:fld>
            <a:endParaRPr b="0" lang="fr-FR"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fr-FR"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80AEC39F-512F-450F-89B6-73D82D204D3F}" type="slidenum">
              <a:rPr b="0" lang="fr-FR" sz="1200" spc="-1" strike="noStrike">
                <a:solidFill>
                  <a:srgbClr val="8b8b8b"/>
                </a:solidFill>
                <a:latin typeface="Calibri"/>
              </a:rPr>
              <a:t>&lt;number&gt;</a:t>
            </a:fld>
            <a:endParaRPr b="0" lang="fr-FR" sz="1200" spc="-1" strike="noStrike">
              <a:latin typeface="Times New Roman"/>
            </a:endParaRPr>
          </a:p>
        </p:txBody>
      </p:sp>
      <p:pic>
        <p:nvPicPr>
          <p:cNvPr id="4" name="Image 6" descr=""/>
          <p:cNvPicPr/>
          <p:nvPr/>
        </p:nvPicPr>
        <p:blipFill>
          <a:blip r:embed="rId2"/>
          <a:stretch/>
        </p:blipFill>
        <p:spPr>
          <a:xfrm>
            <a:off x="0" y="0"/>
            <a:ext cx="12191760" cy="6864480"/>
          </a:xfrm>
          <a:prstGeom prst="rect">
            <a:avLst/>
          </a:prstGeom>
          <a:ln w="0">
            <a:noFill/>
          </a:ln>
        </p:spPr>
      </p:pic>
      <p:sp>
        <p:nvSpPr>
          <p:cNvPr id="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Calibri"/>
              </a:rPr>
              <a:t>Click to edit the outline text format</a:t>
            </a:r>
            <a:endParaRPr b="0" lang="fr-F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Calibri"/>
              </a:rPr>
              <a:t>Second Outline Level</a:t>
            </a:r>
            <a:endParaRPr b="0" lang="fr-F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Calibri"/>
              </a:rPr>
              <a:t>Third Outline Level</a:t>
            </a:r>
            <a:endParaRPr b="0" lang="fr-F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Calibri"/>
              </a:rPr>
              <a:t>Fourth Outline Level</a:t>
            </a:r>
            <a:endParaRPr b="0" lang="fr-F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 name="Image 1" descr=""/>
          <p:cNvPicPr/>
          <p:nvPr/>
        </p:nvPicPr>
        <p:blipFill>
          <a:blip r:embed="rId2"/>
          <a:stretch/>
        </p:blipFill>
        <p:spPr>
          <a:xfrm>
            <a:off x="0" y="0"/>
            <a:ext cx="12240360" cy="6857640"/>
          </a:xfrm>
          <a:prstGeom prst="rect">
            <a:avLst/>
          </a:prstGeom>
          <a:ln w="0">
            <a:noFill/>
          </a:ln>
        </p:spPr>
      </p:pic>
      <p:sp>
        <p:nvSpPr>
          <p:cNvPr id="43"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7A2DCB0D-5D09-4AEC-86F9-C8991E026736}" type="datetime1">
              <a:rPr b="0" lang="fr-FR" sz="1200" spc="-1" strike="noStrike">
                <a:solidFill>
                  <a:srgbClr val="334980"/>
                </a:solidFill>
                <a:latin typeface="Calibri"/>
              </a:rPr>
              <a:t>21/07/2021</a:t>
            </a:fld>
            <a:endParaRPr b="0" lang="fr-FR" sz="1200" spc="-1" strike="noStrike">
              <a:latin typeface="Times New Roman"/>
            </a:endParaRPr>
          </a:p>
        </p:txBody>
      </p:sp>
      <p:sp>
        <p:nvSpPr>
          <p:cNvPr id="44" name="PlaceHolder 2"/>
          <p:cNvSpPr>
            <a:spLocks noGrp="1"/>
          </p:cNvSpPr>
          <p:nvPr>
            <p:ph type="ftr"/>
          </p:nvPr>
        </p:nvSpPr>
        <p:spPr>
          <a:xfrm>
            <a:off x="4038480" y="6356520"/>
            <a:ext cx="4114440" cy="364680"/>
          </a:xfrm>
          <a:prstGeom prst="rect">
            <a:avLst/>
          </a:prstGeom>
        </p:spPr>
        <p:txBody>
          <a:bodyPr anchor="ctr">
            <a:noAutofit/>
          </a:bodyPr>
          <a:p>
            <a:endParaRPr b="0" lang="fr-FR" sz="2400" spc="-1" strike="noStrike">
              <a:latin typeface="Times New Roman"/>
            </a:endParaRPr>
          </a:p>
        </p:txBody>
      </p:sp>
      <p:sp>
        <p:nvSpPr>
          <p:cNvPr id="45"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05880E44-28F4-4E48-80AB-F4A5887C6A3D}" type="slidenum">
              <a:rPr b="0" lang="fr-FR" sz="1200" spc="-1" strike="noStrike">
                <a:solidFill>
                  <a:srgbClr val="334980"/>
                </a:solidFill>
                <a:latin typeface="Calibri"/>
              </a:rPr>
              <a:t>&lt;number&gt;</a:t>
            </a:fld>
            <a:endParaRPr b="0" lang="fr-FR" sz="1200" spc="-1" strike="noStrike">
              <a:latin typeface="Times New Roman"/>
            </a:endParaRPr>
          </a:p>
        </p:txBody>
      </p:sp>
      <p:sp>
        <p:nvSpPr>
          <p:cNvPr id="46"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fr-FR" sz="1800" spc="-1" strike="noStrike">
                <a:solidFill>
                  <a:srgbClr val="000000"/>
                </a:solidFill>
                <a:latin typeface="Calibri"/>
              </a:rPr>
              <a:t>Click to edit the title text format</a:t>
            </a:r>
            <a:endParaRPr b="0" lang="fr-FR" sz="1800" spc="-1" strike="noStrike">
              <a:solidFill>
                <a:srgbClr val="000000"/>
              </a:solidFill>
              <a:latin typeface="Calibri"/>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Calibri"/>
              </a:rPr>
              <a:t>Click to edit the outline text format</a:t>
            </a:r>
            <a:endParaRPr b="0" lang="fr-F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Calibri"/>
              </a:rPr>
              <a:t>Second Outline Level</a:t>
            </a:r>
            <a:endParaRPr b="0" lang="fr-F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Calibri"/>
              </a:rPr>
              <a:t>Third Outline Level</a:t>
            </a:r>
            <a:endParaRPr b="0" lang="fr-F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Calibri"/>
              </a:rPr>
              <a:t>Fourth Outline Level</a:t>
            </a:r>
            <a:endParaRPr b="0" lang="fr-F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4" name="Image 1" descr=""/>
          <p:cNvPicPr/>
          <p:nvPr/>
        </p:nvPicPr>
        <p:blipFill>
          <a:blip r:embed="rId2"/>
          <a:stretch/>
        </p:blipFill>
        <p:spPr>
          <a:xfrm>
            <a:off x="-17640" y="0"/>
            <a:ext cx="12227040" cy="6857640"/>
          </a:xfrm>
          <a:prstGeom prst="rect">
            <a:avLst/>
          </a:prstGeom>
          <a:ln w="0">
            <a:noFill/>
          </a:ln>
        </p:spPr>
      </p:pic>
      <p:sp>
        <p:nvSpPr>
          <p:cNvPr id="85"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D5018D55-FDC1-4AB7-9E0D-E9F12990F4AA}" type="datetime1">
              <a:rPr b="0" lang="fr-FR" sz="1200" spc="-1" strike="noStrike">
                <a:solidFill>
                  <a:srgbClr val="ffffff"/>
                </a:solidFill>
                <a:latin typeface="Calibri"/>
              </a:rPr>
              <a:t>21/07/2021</a:t>
            </a:fld>
            <a:endParaRPr b="0" lang="fr-FR" sz="1200" spc="-1" strike="noStrike">
              <a:latin typeface="Times New Roman"/>
            </a:endParaRPr>
          </a:p>
        </p:txBody>
      </p:sp>
      <p:sp>
        <p:nvSpPr>
          <p:cNvPr id="86" name="PlaceHolder 2"/>
          <p:cNvSpPr>
            <a:spLocks noGrp="1"/>
          </p:cNvSpPr>
          <p:nvPr>
            <p:ph type="ftr"/>
          </p:nvPr>
        </p:nvSpPr>
        <p:spPr>
          <a:xfrm>
            <a:off x="4038480" y="6356520"/>
            <a:ext cx="4114440" cy="364680"/>
          </a:xfrm>
          <a:prstGeom prst="rect">
            <a:avLst/>
          </a:prstGeom>
        </p:spPr>
        <p:txBody>
          <a:bodyPr anchor="ctr">
            <a:noAutofit/>
          </a:bodyPr>
          <a:p>
            <a:endParaRPr b="0" lang="fr-FR" sz="2400" spc="-1" strike="noStrike">
              <a:latin typeface="Times New Roman"/>
            </a:endParaRPr>
          </a:p>
        </p:txBody>
      </p:sp>
      <p:sp>
        <p:nvSpPr>
          <p:cNvPr id="87"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4181C58-C50A-4589-BB9D-BC28694E7145}" type="slidenum">
              <a:rPr b="0" lang="fr-FR" sz="1200" spc="-1" strike="noStrike">
                <a:solidFill>
                  <a:srgbClr val="ffffff"/>
                </a:solidFill>
                <a:latin typeface="Calibri"/>
              </a:rPr>
              <a:t>&lt;number&gt;</a:t>
            </a:fld>
            <a:endParaRPr b="0" lang="fr-FR" sz="1200" spc="-1" strike="noStrike">
              <a:latin typeface="Times New Roman"/>
            </a:endParaRPr>
          </a:p>
        </p:txBody>
      </p:sp>
      <p:sp>
        <p:nvSpPr>
          <p:cNvPr id="88" name="PlaceHolder 4"/>
          <p:cNvSpPr>
            <a:spLocks noGrp="1"/>
          </p:cNvSpPr>
          <p:nvPr>
            <p:ph type="title"/>
          </p:nvPr>
        </p:nvSpPr>
        <p:spPr>
          <a:xfrm>
            <a:off x="1536840" y="1252440"/>
            <a:ext cx="9118080" cy="437760"/>
          </a:xfrm>
          <a:prstGeom prst="rect">
            <a:avLst/>
          </a:prstGeom>
        </p:spPr>
        <p:txBody>
          <a:bodyPr anchor="ctr">
            <a:noAutofit/>
          </a:bodyPr>
          <a:p>
            <a:pPr algn="ctr">
              <a:lnSpc>
                <a:spcPct val="90000"/>
              </a:lnSpc>
            </a:pPr>
            <a:r>
              <a:rPr b="1" lang="fr-FR" sz="2400" spc="-1" strike="noStrike">
                <a:solidFill>
                  <a:srgbClr val="ffffff"/>
                </a:solidFill>
                <a:latin typeface="Calibri"/>
              </a:rPr>
              <a:t>SSS</a:t>
            </a:r>
            <a:endParaRPr b="0" lang="fr-FR" sz="2400" spc="-1" strike="noStrike">
              <a:solidFill>
                <a:srgbClr val="000000"/>
              </a:solidFill>
              <a:latin typeface="Calibri"/>
            </a:endParaRPr>
          </a:p>
        </p:txBody>
      </p:sp>
      <p:sp>
        <p:nvSpPr>
          <p:cNvPr id="89"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Calibri"/>
              </a:rPr>
              <a:t>Click to edit the outline text format</a:t>
            </a:r>
            <a:endParaRPr b="0" lang="fr-F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Calibri"/>
              </a:rPr>
              <a:t>Second Outline Level</a:t>
            </a:r>
            <a:endParaRPr b="0" lang="fr-F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Calibri"/>
              </a:rPr>
              <a:t>Third Outline Level</a:t>
            </a:r>
            <a:endParaRPr b="0" lang="fr-F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Calibri"/>
              </a:rPr>
              <a:t>Fourth Outline Level</a:t>
            </a:r>
            <a:endParaRPr b="0" lang="fr-F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6" name="Image 5" descr=""/>
          <p:cNvPicPr/>
          <p:nvPr/>
        </p:nvPicPr>
        <p:blipFill>
          <a:blip r:embed="rId2"/>
          <a:stretch/>
        </p:blipFill>
        <p:spPr>
          <a:xfrm>
            <a:off x="0" y="0"/>
            <a:ext cx="12191760" cy="6860160"/>
          </a:xfrm>
          <a:prstGeom prst="rect">
            <a:avLst/>
          </a:prstGeom>
          <a:ln w="0">
            <a:noFill/>
          </a:ln>
        </p:spPr>
      </p:pic>
      <p:sp>
        <p:nvSpPr>
          <p:cNvPr id="127"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1AB13D01-02A1-42DF-8A04-CC117F93D7B5}" type="datetime1">
              <a:rPr b="0" lang="fr-FR" sz="1200" spc="-1" strike="noStrike">
                <a:solidFill>
                  <a:srgbClr val="ffffff"/>
                </a:solidFill>
                <a:latin typeface="Calibri"/>
              </a:rPr>
              <a:t>21/07/2021</a:t>
            </a:fld>
            <a:endParaRPr b="0" lang="fr-FR" sz="1200" spc="-1" strike="noStrike">
              <a:latin typeface="Times New Roman"/>
            </a:endParaRPr>
          </a:p>
        </p:txBody>
      </p:sp>
      <p:sp>
        <p:nvSpPr>
          <p:cNvPr id="128" name="PlaceHolder 2"/>
          <p:cNvSpPr>
            <a:spLocks noGrp="1"/>
          </p:cNvSpPr>
          <p:nvPr>
            <p:ph type="ftr"/>
          </p:nvPr>
        </p:nvSpPr>
        <p:spPr>
          <a:xfrm>
            <a:off x="4038480" y="6356520"/>
            <a:ext cx="4114440" cy="364680"/>
          </a:xfrm>
          <a:prstGeom prst="rect">
            <a:avLst/>
          </a:prstGeom>
        </p:spPr>
        <p:txBody>
          <a:bodyPr anchor="ctr">
            <a:noAutofit/>
          </a:bodyPr>
          <a:p>
            <a:endParaRPr b="0" lang="fr-FR" sz="2400" spc="-1" strike="noStrike">
              <a:latin typeface="Times New Roman"/>
            </a:endParaRPr>
          </a:p>
        </p:txBody>
      </p:sp>
      <p:sp>
        <p:nvSpPr>
          <p:cNvPr id="129"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BD5C9C85-6DEB-413B-9E0C-660F7CD579AC}" type="slidenum">
              <a:rPr b="0" lang="fr-FR" sz="1200" spc="-1" strike="noStrike">
                <a:solidFill>
                  <a:srgbClr val="ffffff"/>
                </a:solidFill>
                <a:latin typeface="Calibri"/>
              </a:rPr>
              <a:t>&lt;number&gt;</a:t>
            </a:fld>
            <a:endParaRPr b="0" lang="fr-FR" sz="1200" spc="-1" strike="noStrike">
              <a:latin typeface="Times New Roman"/>
            </a:endParaRPr>
          </a:p>
        </p:txBody>
      </p:sp>
      <p:sp>
        <p:nvSpPr>
          <p:cNvPr id="130"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fr-FR" sz="1800" spc="-1" strike="noStrike">
                <a:solidFill>
                  <a:srgbClr val="000000"/>
                </a:solidFill>
                <a:latin typeface="Calibri"/>
              </a:rPr>
              <a:t>Click to edit the title text format</a:t>
            </a:r>
            <a:endParaRPr b="0" lang="fr-FR" sz="1800" spc="-1" strike="noStrike">
              <a:solidFill>
                <a:srgbClr val="000000"/>
              </a:solidFill>
              <a:latin typeface="Calibri"/>
            </a:endParaRPr>
          </a:p>
        </p:txBody>
      </p:sp>
      <p:sp>
        <p:nvSpPr>
          <p:cNvPr id="131"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Calibri"/>
              </a:rPr>
              <a:t>Click to edit the outline text format</a:t>
            </a:r>
            <a:endParaRPr b="0" lang="fr-F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Calibri"/>
              </a:rPr>
              <a:t>Second Outline Level</a:t>
            </a:r>
            <a:endParaRPr b="0" lang="fr-F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Calibri"/>
              </a:rPr>
              <a:t>Third Outline Level</a:t>
            </a:r>
            <a:endParaRPr b="0" lang="fr-F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Calibri"/>
              </a:rPr>
              <a:t>Fourth Outline Level</a:t>
            </a:r>
            <a:endParaRPr b="0" lang="fr-F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8" name="Image 9" descr=""/>
          <p:cNvPicPr/>
          <p:nvPr/>
        </p:nvPicPr>
        <p:blipFill>
          <a:blip r:embed="rId2"/>
          <a:stretch/>
        </p:blipFill>
        <p:spPr>
          <a:xfrm>
            <a:off x="0" y="0"/>
            <a:ext cx="12191760" cy="6879960"/>
          </a:xfrm>
          <a:prstGeom prst="rect">
            <a:avLst/>
          </a:prstGeom>
          <a:ln w="0">
            <a:noFill/>
          </a:ln>
        </p:spPr>
      </p:pic>
      <p:sp>
        <p:nvSpPr>
          <p:cNvPr id="169"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95862FEA-1580-4396-98F2-B4E795900ADD}" type="datetime1">
              <a:rPr b="0" lang="fr-FR" sz="1200" spc="-1" strike="noStrike">
                <a:solidFill>
                  <a:srgbClr val="ffffff"/>
                </a:solidFill>
                <a:latin typeface="Calibri"/>
              </a:rPr>
              <a:t>21/07/2021</a:t>
            </a:fld>
            <a:endParaRPr b="0" lang="fr-FR" sz="1200" spc="-1" strike="noStrike">
              <a:latin typeface="Times New Roman"/>
            </a:endParaRPr>
          </a:p>
        </p:txBody>
      </p:sp>
      <p:sp>
        <p:nvSpPr>
          <p:cNvPr id="170" name="PlaceHolder 2"/>
          <p:cNvSpPr>
            <a:spLocks noGrp="1"/>
          </p:cNvSpPr>
          <p:nvPr>
            <p:ph type="ftr"/>
          </p:nvPr>
        </p:nvSpPr>
        <p:spPr>
          <a:xfrm>
            <a:off x="4038480" y="6356520"/>
            <a:ext cx="4114440" cy="364680"/>
          </a:xfrm>
          <a:prstGeom prst="rect">
            <a:avLst/>
          </a:prstGeom>
        </p:spPr>
        <p:txBody>
          <a:bodyPr anchor="ctr">
            <a:noAutofit/>
          </a:bodyPr>
          <a:p>
            <a:endParaRPr b="0" lang="fr-FR" sz="2400" spc="-1" strike="noStrike">
              <a:latin typeface="Times New Roman"/>
            </a:endParaRPr>
          </a:p>
        </p:txBody>
      </p:sp>
      <p:sp>
        <p:nvSpPr>
          <p:cNvPr id="171"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8B877EC2-E000-40B4-A41A-7097F8860B8C}" type="slidenum">
              <a:rPr b="0" lang="fr-FR" sz="1200" spc="-1" strike="noStrike">
                <a:solidFill>
                  <a:srgbClr val="ffffff"/>
                </a:solidFill>
                <a:latin typeface="Calibri"/>
              </a:rPr>
              <a:t>&lt;number&gt;</a:t>
            </a:fld>
            <a:endParaRPr b="0" lang="fr-FR" sz="1200" spc="-1" strike="noStrike">
              <a:latin typeface="Times New Roman"/>
            </a:endParaRPr>
          </a:p>
        </p:txBody>
      </p:sp>
      <p:sp>
        <p:nvSpPr>
          <p:cNvPr id="172" name="PlaceHolder 4"/>
          <p:cNvSpPr>
            <a:spLocks noGrp="1"/>
          </p:cNvSpPr>
          <p:nvPr>
            <p:ph type="title"/>
          </p:nvPr>
        </p:nvSpPr>
        <p:spPr>
          <a:xfrm>
            <a:off x="1536840" y="1252440"/>
            <a:ext cx="9118080" cy="437760"/>
          </a:xfrm>
          <a:prstGeom prst="rect">
            <a:avLst/>
          </a:prstGeom>
        </p:spPr>
        <p:txBody>
          <a:bodyPr anchor="ctr">
            <a:noAutofit/>
          </a:bodyPr>
          <a:p>
            <a:r>
              <a:rPr b="0" lang="fr-FR" sz="4400" spc="-1" strike="noStrike">
                <a:solidFill>
                  <a:srgbClr val="000000"/>
                </a:solidFill>
                <a:latin typeface="Calibri"/>
              </a:rPr>
              <a:t>Click to edit the title text format</a:t>
            </a:r>
            <a:endParaRPr b="0" lang="fr-FR" sz="4400" spc="-1" strike="noStrike">
              <a:solidFill>
                <a:srgbClr val="000000"/>
              </a:solidFill>
              <a:latin typeface="Calibri"/>
            </a:endParaRPr>
          </a:p>
        </p:txBody>
      </p:sp>
      <p:sp>
        <p:nvSpPr>
          <p:cNvPr id="173"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Calibri"/>
              </a:rPr>
              <a:t>Click to edit the outline text format</a:t>
            </a:r>
            <a:endParaRPr b="0" lang="fr-F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Calibri"/>
              </a:rPr>
              <a:t>Second Outline Level</a:t>
            </a:r>
            <a:endParaRPr b="0" lang="fr-F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Calibri"/>
              </a:rPr>
              <a:t>Third Outline Level</a:t>
            </a:r>
            <a:endParaRPr b="0" lang="fr-F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Calibri"/>
              </a:rPr>
              <a:t>Fourth Outline Level</a:t>
            </a:r>
            <a:endParaRPr b="0" lang="fr-F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0" name="Rectangle 5"/>
          <p:cNvSpPr/>
          <p:nvPr/>
        </p:nvSpPr>
        <p:spPr>
          <a:xfrm>
            <a:off x="0" y="0"/>
            <a:ext cx="12191760" cy="6857640"/>
          </a:xfrm>
          <a:prstGeom prst="rect">
            <a:avLst/>
          </a:prstGeom>
          <a:gradFill rotWithShape="0">
            <a:gsLst>
              <a:gs pos="0">
                <a:srgbClr val="ffffff">
                  <a:alpha val="90196"/>
                </a:srgbClr>
              </a:gs>
              <a:gs pos="100000">
                <a:srgbClr val="ffffff"/>
              </a:gs>
            </a:gsLst>
            <a:lin ang="16200000"/>
          </a:gradFill>
          <a:ln>
            <a:noFill/>
          </a:ln>
        </p:spPr>
        <p:style>
          <a:lnRef idx="2">
            <a:schemeClr val="accent1">
              <a:shade val="50000"/>
            </a:schemeClr>
          </a:lnRef>
          <a:fillRef idx="1">
            <a:schemeClr val="accent1"/>
          </a:fillRef>
          <a:effectRef idx="0">
            <a:schemeClr val="accent1"/>
          </a:effectRef>
          <a:fontRef idx="minor"/>
        </p:style>
      </p:sp>
      <p:sp>
        <p:nvSpPr>
          <p:cNvPr id="211"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D90232B8-BB14-4A09-B701-80BD9F99F196}" type="datetime1">
              <a:rPr b="0" lang="fr-FR" sz="1200" spc="-1" strike="noStrike">
                <a:solidFill>
                  <a:srgbClr val="ffffff"/>
                </a:solidFill>
                <a:latin typeface="Calibri"/>
              </a:rPr>
              <a:t>21/07/2021</a:t>
            </a:fld>
            <a:endParaRPr b="0" lang="fr-FR" sz="1200" spc="-1" strike="noStrike">
              <a:latin typeface="Times New Roman"/>
            </a:endParaRPr>
          </a:p>
        </p:txBody>
      </p:sp>
      <p:sp>
        <p:nvSpPr>
          <p:cNvPr id="212" name="PlaceHolder 2"/>
          <p:cNvSpPr>
            <a:spLocks noGrp="1"/>
          </p:cNvSpPr>
          <p:nvPr>
            <p:ph type="ftr"/>
          </p:nvPr>
        </p:nvSpPr>
        <p:spPr>
          <a:xfrm>
            <a:off x="4038480" y="6356520"/>
            <a:ext cx="4114440" cy="364680"/>
          </a:xfrm>
          <a:prstGeom prst="rect">
            <a:avLst/>
          </a:prstGeom>
        </p:spPr>
        <p:txBody>
          <a:bodyPr anchor="ctr">
            <a:noAutofit/>
          </a:bodyPr>
          <a:p>
            <a:endParaRPr b="0" lang="fr-FR" sz="2400" spc="-1" strike="noStrike">
              <a:latin typeface="Times New Roman"/>
            </a:endParaRPr>
          </a:p>
        </p:txBody>
      </p:sp>
      <p:sp>
        <p:nvSpPr>
          <p:cNvPr id="213"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C18E6626-84E0-42A2-A312-78ECE96DDF3E}" type="slidenum">
              <a:rPr b="0" lang="fr-FR" sz="1200" spc="-1" strike="noStrike">
                <a:solidFill>
                  <a:srgbClr val="ffffff"/>
                </a:solidFill>
                <a:latin typeface="Calibri"/>
              </a:rPr>
              <a:t>&lt;number&gt;</a:t>
            </a:fld>
            <a:endParaRPr b="0" lang="fr-FR" sz="1200" spc="-1" strike="noStrike">
              <a:latin typeface="Times New Roman"/>
            </a:endParaRPr>
          </a:p>
        </p:txBody>
      </p:sp>
      <p:sp>
        <p:nvSpPr>
          <p:cNvPr id="214"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fr-FR" sz="1800" spc="-1" strike="noStrike">
                <a:solidFill>
                  <a:srgbClr val="000000"/>
                </a:solidFill>
                <a:latin typeface="Calibri"/>
              </a:rPr>
              <a:t>Click to edit the title text format</a:t>
            </a:r>
            <a:endParaRPr b="0" lang="fr-FR" sz="1800" spc="-1" strike="noStrike">
              <a:solidFill>
                <a:srgbClr val="000000"/>
              </a:solidFill>
              <a:latin typeface="Calibri"/>
            </a:endParaRPr>
          </a:p>
        </p:txBody>
      </p:sp>
      <p:sp>
        <p:nvSpPr>
          <p:cNvPr id="21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Calibri"/>
              </a:rPr>
              <a:t>Click to edit the outline text format</a:t>
            </a:r>
            <a:endParaRPr b="0" lang="fr-F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Calibri"/>
              </a:rPr>
              <a:t>Second Outline Level</a:t>
            </a:r>
            <a:endParaRPr b="0" lang="fr-F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Calibri"/>
              </a:rPr>
              <a:t>Third Outline Level</a:t>
            </a:r>
            <a:endParaRPr b="0" lang="fr-F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Calibri"/>
              </a:rPr>
              <a:t>Fourth Outline Level</a:t>
            </a:r>
            <a:endParaRPr b="0" lang="fr-F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Rectangle 5"/>
          <p:cNvSpPr/>
          <p:nvPr/>
        </p:nvSpPr>
        <p:spPr>
          <a:xfrm>
            <a:off x="0" y="0"/>
            <a:ext cx="12191760" cy="6857640"/>
          </a:xfrm>
          <a:prstGeom prst="rect">
            <a:avLst/>
          </a:prstGeom>
          <a:gradFill rotWithShape="0">
            <a:gsLst>
              <a:gs pos="0">
                <a:srgbClr val="ffffff">
                  <a:alpha val="90196"/>
                </a:srgbClr>
              </a:gs>
              <a:gs pos="100000">
                <a:srgbClr val="ffffff"/>
              </a:gs>
            </a:gsLst>
            <a:lin ang="16200000"/>
          </a:gradFill>
          <a:ln>
            <a:noFill/>
          </a:ln>
        </p:spPr>
        <p:style>
          <a:lnRef idx="2">
            <a:schemeClr val="accent1">
              <a:shade val="50000"/>
            </a:schemeClr>
          </a:lnRef>
          <a:fillRef idx="1">
            <a:schemeClr val="accent1"/>
          </a:fillRef>
          <a:effectRef idx="0">
            <a:schemeClr val="accent1"/>
          </a:effectRef>
          <a:fontRef idx="minor"/>
        </p:style>
      </p:sp>
      <p:sp>
        <p:nvSpPr>
          <p:cNvPr id="253"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6C4EBE88-3854-48C3-9011-93A09EBC3781}" type="datetime1">
              <a:rPr b="0" lang="fr-FR" sz="1200" spc="-1" strike="noStrike">
                <a:solidFill>
                  <a:srgbClr val="8b8b8b"/>
                </a:solidFill>
                <a:latin typeface="Calibri"/>
              </a:rPr>
              <a:t>21/07/2021</a:t>
            </a:fld>
            <a:endParaRPr b="0" lang="fr-FR" sz="1200" spc="-1" strike="noStrike">
              <a:latin typeface="Times New Roman"/>
            </a:endParaRPr>
          </a:p>
        </p:txBody>
      </p:sp>
      <p:sp>
        <p:nvSpPr>
          <p:cNvPr id="254" name="PlaceHolder 2"/>
          <p:cNvSpPr>
            <a:spLocks noGrp="1"/>
          </p:cNvSpPr>
          <p:nvPr>
            <p:ph type="ftr"/>
          </p:nvPr>
        </p:nvSpPr>
        <p:spPr>
          <a:xfrm>
            <a:off x="4038480" y="6356520"/>
            <a:ext cx="4114440" cy="364680"/>
          </a:xfrm>
          <a:prstGeom prst="rect">
            <a:avLst/>
          </a:prstGeom>
        </p:spPr>
        <p:txBody>
          <a:bodyPr anchor="ctr">
            <a:noAutofit/>
          </a:bodyPr>
          <a:p>
            <a:endParaRPr b="0" lang="fr-FR" sz="2400" spc="-1" strike="noStrike">
              <a:latin typeface="Times New Roman"/>
            </a:endParaRPr>
          </a:p>
        </p:txBody>
      </p:sp>
      <p:sp>
        <p:nvSpPr>
          <p:cNvPr id="255"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04BE42A-03AE-4E94-9AD4-E08D53A1F7DE}" type="slidenum">
              <a:rPr b="0" lang="fr-FR" sz="1200" spc="-1" strike="noStrike">
                <a:solidFill>
                  <a:srgbClr val="8b8b8b"/>
                </a:solidFill>
                <a:latin typeface="Calibri"/>
              </a:rPr>
              <a:t>&lt;number&gt;</a:t>
            </a:fld>
            <a:endParaRPr b="0" lang="fr-FR" sz="1200" spc="-1" strike="noStrike">
              <a:latin typeface="Times New Roman"/>
            </a:endParaRPr>
          </a:p>
        </p:txBody>
      </p:sp>
      <p:sp>
        <p:nvSpPr>
          <p:cNvPr id="256"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fr-FR" sz="1800" spc="-1" strike="noStrike">
                <a:solidFill>
                  <a:srgbClr val="000000"/>
                </a:solidFill>
                <a:latin typeface="Calibri"/>
              </a:rPr>
              <a:t>Click to edit the title text format</a:t>
            </a:r>
            <a:endParaRPr b="0" lang="fr-FR" sz="1800" spc="-1" strike="noStrike">
              <a:solidFill>
                <a:srgbClr val="000000"/>
              </a:solidFill>
              <a:latin typeface="Calibri"/>
            </a:endParaRPr>
          </a:p>
        </p:txBody>
      </p:sp>
      <p:sp>
        <p:nvSpPr>
          <p:cNvPr id="25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Calibri"/>
              </a:rPr>
              <a:t>Click to edit the outline text format</a:t>
            </a:r>
            <a:endParaRPr b="0" lang="fr-F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Calibri"/>
              </a:rPr>
              <a:t>Second Outline Level</a:t>
            </a:r>
            <a:endParaRPr b="0" lang="fr-F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Calibri"/>
              </a:rPr>
              <a:t>Third Outline Level</a:t>
            </a:r>
            <a:endParaRPr b="0" lang="fr-F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Calibri"/>
              </a:rPr>
              <a:t>Fourth Outline Level</a:t>
            </a:r>
            <a:endParaRPr b="0" lang="fr-F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98.png"/><Relationship Id="rId12" Type="http://schemas.openxmlformats.org/officeDocument/2006/relationships/image" Target="../media/image99.png"/><Relationship Id="rId13" Type="http://schemas.openxmlformats.org/officeDocument/2006/relationships/image" Target="../media/image100.png"/><Relationship Id="rId14" Type="http://schemas.openxmlformats.org/officeDocument/2006/relationships/image" Target="../media/image101.png"/><Relationship Id="rId15"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 Id="rId11" Type="http://schemas.openxmlformats.org/officeDocument/2006/relationships/image" Target="../media/image123.png"/><Relationship Id="rId12" Type="http://schemas.openxmlformats.org/officeDocument/2006/relationships/image" Target="../media/image124.png"/><Relationship Id="rId13" Type="http://schemas.openxmlformats.org/officeDocument/2006/relationships/image" Target="../media/image125.png"/><Relationship Id="rId14"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8" Type="http://schemas.openxmlformats.org/officeDocument/2006/relationships/image" Target="../media/image150.png"/><Relationship Id="rId9" Type="http://schemas.openxmlformats.org/officeDocument/2006/relationships/image" Target="../media/image151.png"/><Relationship Id="rId10" Type="http://schemas.openxmlformats.org/officeDocument/2006/relationships/image" Target="../media/image152.png"/><Relationship Id="rId11"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 Id="rId9"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image" Target="../media/image175.png"/><Relationship Id="rId7" Type="http://schemas.openxmlformats.org/officeDocument/2006/relationships/image" Target="../media/image176.jpeg"/><Relationship Id="rId8" Type="http://schemas.openxmlformats.org/officeDocument/2006/relationships/image" Target="../media/image177.png"/><Relationship Id="rId9" Type="http://schemas.openxmlformats.org/officeDocument/2006/relationships/image" Target="../media/image178.png"/><Relationship Id="rId10" Type="http://schemas.openxmlformats.org/officeDocument/2006/relationships/image" Target="../media/image179.png"/><Relationship Id="rId11" Type="http://schemas.openxmlformats.org/officeDocument/2006/relationships/image" Target="../media/image180.png"/><Relationship Id="rId1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image" Target="../media/image190.png"/><Relationship Id="rId7" Type="http://schemas.openxmlformats.org/officeDocument/2006/relationships/image" Target="../media/image191.png"/><Relationship Id="rId8" Type="http://schemas.openxmlformats.org/officeDocument/2006/relationships/image" Target="../media/image192.png"/><Relationship Id="rId9" Type="http://schemas.openxmlformats.org/officeDocument/2006/relationships/image" Target="../media/image193.png"/><Relationship Id="rId10"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jpe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 Id="rId6"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microsoft.com/office/2007/relationships/hdphoto" Target="../media/hdphoto1.wdp"/><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Picture 2" descr="Vente flash téléphone portable, promo smartphone - SFR Altice"/>
          <p:cNvPicPr/>
          <p:nvPr/>
        </p:nvPicPr>
        <p:blipFill>
          <a:blip r:embed="rId1"/>
          <a:stretch/>
        </p:blipFill>
        <p:spPr>
          <a:xfrm>
            <a:off x="4390560" y="831240"/>
            <a:ext cx="3432960" cy="4284000"/>
          </a:xfrm>
          <a:prstGeom prst="rect">
            <a:avLst/>
          </a:prstGeom>
          <a:ln w="0">
            <a:noFill/>
          </a:ln>
        </p:spPr>
      </p:pic>
      <p:grpSp>
        <p:nvGrpSpPr>
          <p:cNvPr id="295" name="Groupe 4"/>
          <p:cNvGrpSpPr/>
          <p:nvPr/>
        </p:nvGrpSpPr>
        <p:grpSpPr>
          <a:xfrm>
            <a:off x="5701680" y="2562480"/>
            <a:ext cx="810360" cy="821520"/>
            <a:chOff x="5701680" y="2562480"/>
            <a:chExt cx="810360" cy="821520"/>
          </a:xfrm>
        </p:grpSpPr>
        <p:sp>
          <p:nvSpPr>
            <p:cNvPr id="296" name="Rectangle 5"/>
            <p:cNvSpPr/>
            <p:nvPr/>
          </p:nvSpPr>
          <p:spPr>
            <a:xfrm>
              <a:off x="5701680" y="2562480"/>
              <a:ext cx="810360" cy="82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97" name="Groupe 6"/>
            <p:cNvGrpSpPr/>
            <p:nvPr/>
          </p:nvGrpSpPr>
          <p:grpSpPr>
            <a:xfrm>
              <a:off x="5744520" y="2623680"/>
              <a:ext cx="725040" cy="699120"/>
              <a:chOff x="5744520" y="2623680"/>
              <a:chExt cx="725040" cy="699120"/>
            </a:xfrm>
          </p:grpSpPr>
          <p:grpSp>
            <p:nvGrpSpPr>
              <p:cNvPr id="298" name="Groupe 7"/>
              <p:cNvGrpSpPr/>
              <p:nvPr/>
            </p:nvGrpSpPr>
            <p:grpSpPr>
              <a:xfrm>
                <a:off x="5744520" y="2801880"/>
                <a:ext cx="568080" cy="520920"/>
                <a:chOff x="5744520" y="2801880"/>
                <a:chExt cx="568080" cy="520920"/>
              </a:xfrm>
            </p:grpSpPr>
            <p:sp>
              <p:nvSpPr>
                <p:cNvPr id="299" name="Rectangle 11"/>
                <p:cNvSpPr/>
                <p:nvPr/>
              </p:nvSpPr>
              <p:spPr>
                <a:xfrm rot="18682200">
                  <a:off x="5966640" y="2738160"/>
                  <a:ext cx="123480" cy="6480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300" name="Rectangle 12"/>
                <p:cNvSpPr/>
                <p:nvPr/>
              </p:nvSpPr>
              <p:spPr>
                <a:xfrm rot="2482200">
                  <a:off x="5900040" y="2974680"/>
                  <a:ext cx="122040" cy="3283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301" name="Groupe 8"/>
              <p:cNvGrpSpPr/>
              <p:nvPr/>
            </p:nvGrpSpPr>
            <p:grpSpPr>
              <a:xfrm>
                <a:off x="5901480" y="2623680"/>
                <a:ext cx="568080" cy="520920"/>
                <a:chOff x="5901480" y="2623680"/>
                <a:chExt cx="568080" cy="520920"/>
              </a:xfrm>
            </p:grpSpPr>
            <p:sp>
              <p:nvSpPr>
                <p:cNvPr id="302" name="Rectangle 9"/>
                <p:cNvSpPr/>
                <p:nvPr/>
              </p:nvSpPr>
              <p:spPr>
                <a:xfrm rot="7882200">
                  <a:off x="6123600" y="2559960"/>
                  <a:ext cx="123480" cy="6480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303" name="Rectangle 10"/>
                <p:cNvSpPr/>
                <p:nvPr/>
              </p:nvSpPr>
              <p:spPr>
                <a:xfrm rot="13282200">
                  <a:off x="6191640" y="2643480"/>
                  <a:ext cx="122040" cy="3283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sp>
        <p:nvSpPr>
          <p:cNvPr id="304" name="Rectangle 13"/>
          <p:cNvSpPr/>
          <p:nvPr/>
        </p:nvSpPr>
        <p:spPr>
          <a:xfrm>
            <a:off x="3922200" y="3764880"/>
            <a:ext cx="4369680" cy="6908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7200" spc="-1" strike="noStrike">
                <a:solidFill>
                  <a:srgbClr val="ffffff"/>
                </a:solidFill>
                <a:latin typeface="Calibri"/>
              </a:rPr>
              <a:t>KIBARO</a:t>
            </a:r>
            <a:endParaRPr b="0" lang="fr-FR" sz="7200" spc="-1" strike="noStrike">
              <a:latin typeface="Arial"/>
            </a:endParaRPr>
          </a:p>
        </p:txBody>
      </p:sp>
      <p:sp>
        <p:nvSpPr>
          <p:cNvPr id="305" name="Rectangle 14"/>
          <p:cNvSpPr/>
          <p:nvPr/>
        </p:nvSpPr>
        <p:spPr>
          <a:xfrm>
            <a:off x="1216080" y="5353200"/>
            <a:ext cx="9781560" cy="871560"/>
          </a:xfrm>
          <a:prstGeom prst="rect">
            <a:avLst/>
          </a:prstGeom>
          <a:solidFill>
            <a:schemeClr val="bg1">
              <a:alpha val="15000"/>
            </a:schemeClr>
          </a:solidFill>
          <a:ln>
            <a:noFill/>
          </a:ln>
          <a:effectLst>
            <a:softEdge rad="63360"/>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85000"/>
              </a:lnSpc>
            </a:pPr>
            <a:r>
              <a:rPr b="1" lang="fr-FR" sz="3200" spc="-1" strike="noStrike">
                <a:solidFill>
                  <a:srgbClr val="ffffff"/>
                </a:solidFill>
                <a:latin typeface="Calibri"/>
              </a:rPr>
              <a:t>L’application collaborative pour informer les pouvoirs publics en cas d’incidents dans votre ville</a:t>
            </a:r>
            <a:endParaRPr b="0" lang="fr-FR" sz="3200" spc="-1" strike="noStrike">
              <a:latin typeface="Arial"/>
            </a:endParaRPr>
          </a:p>
        </p:txBody>
      </p:sp>
      <p:sp>
        <p:nvSpPr>
          <p:cNvPr id="306" name="Rectangle 16"/>
          <p:cNvSpPr/>
          <p:nvPr/>
        </p:nvSpPr>
        <p:spPr>
          <a:xfrm>
            <a:off x="1216080" y="6342120"/>
            <a:ext cx="9781560" cy="406440"/>
          </a:xfrm>
          <a:prstGeom prst="rect">
            <a:avLst/>
          </a:prstGeom>
          <a:solidFill>
            <a:schemeClr val="bg1">
              <a:alpha val="23000"/>
            </a:schemeClr>
          </a:solidFill>
          <a:ln>
            <a:noFill/>
          </a:ln>
          <a:effectLst>
            <a:softEdge rad="63360"/>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85000"/>
              </a:lnSpc>
            </a:pPr>
            <a:r>
              <a:rPr b="1" lang="fr-FR" sz="1600" spc="-1" strike="noStrike">
                <a:solidFill>
                  <a:srgbClr val="c5e0b4"/>
                </a:solidFill>
                <a:latin typeface="Calibri"/>
              </a:rPr>
              <a:t>Grand public – Administrations – Professionnels</a:t>
            </a:r>
            <a:endParaRPr b="0" lang="fr-FR" sz="1600" spc="-1" strike="noStrike">
              <a:latin typeface="Arial"/>
            </a:endParaRPr>
          </a:p>
          <a:p>
            <a:pPr algn="ctr">
              <a:lnSpc>
                <a:spcPct val="85000"/>
              </a:lnSpc>
            </a:pPr>
            <a:r>
              <a:rPr b="1" lang="fr-FR" sz="1600" spc="-1" strike="noStrike">
                <a:solidFill>
                  <a:srgbClr val="c5e0b4"/>
                </a:solidFill>
                <a:latin typeface="Calibri"/>
              </a:rPr>
              <a:t>Ensemble. Améliorez votre quotidien. Sécurisez vos rues.</a:t>
            </a:r>
            <a:endParaRPr b="0" lang="fr-FR" sz="1600" spc="-1" strike="noStrike">
              <a:latin typeface="Arial"/>
            </a:endParaRPr>
          </a:p>
        </p:txBody>
      </p:sp>
      <p:sp>
        <p:nvSpPr>
          <p:cNvPr id="307" name="Organigramme : Terminateur 17"/>
          <p:cNvSpPr/>
          <p:nvPr/>
        </p:nvSpPr>
        <p:spPr>
          <a:xfrm>
            <a:off x="9321120" y="386280"/>
            <a:ext cx="2339640" cy="719640"/>
          </a:xfrm>
          <a:prstGeom prst="flowChartTerminator">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Calibri"/>
              </a:rPr>
              <a:t>COMMENCER</a:t>
            </a:r>
            <a:endParaRPr b="0" lang="fr-FR" sz="1800" spc="-1" strike="noStrike">
              <a:latin typeface="Arial"/>
            </a:endParaRPr>
          </a:p>
        </p:txBody>
      </p:sp>
      <p:sp>
        <p:nvSpPr>
          <p:cNvPr id="308" name="Organigramme : Terminateur 18"/>
          <p:cNvSpPr/>
          <p:nvPr/>
        </p:nvSpPr>
        <p:spPr>
          <a:xfrm>
            <a:off x="-81360" y="386280"/>
            <a:ext cx="2339640" cy="719640"/>
          </a:xfrm>
          <a:prstGeom prst="flowChartTerminator">
            <a:avLst/>
          </a:prstGeom>
          <a:noFill/>
          <a:ln w="3810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IDENTIFIANT</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FDD86BEB-008D-4334-8013-6D0227C8745C}"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521" name="Groupe 4"/>
          <p:cNvGrpSpPr/>
          <p:nvPr/>
        </p:nvGrpSpPr>
        <p:grpSpPr>
          <a:xfrm>
            <a:off x="1638360" y="487080"/>
            <a:ext cx="8914680" cy="527400"/>
            <a:chOff x="1638360" y="487080"/>
            <a:chExt cx="8914680" cy="527400"/>
          </a:xfrm>
        </p:grpSpPr>
        <p:sp>
          <p:nvSpPr>
            <p:cNvPr id="522" name="Connecteur droit 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523" name="Connecteur droit 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524" name="Groupe 7"/>
            <p:cNvGrpSpPr/>
            <p:nvPr/>
          </p:nvGrpSpPr>
          <p:grpSpPr>
            <a:xfrm>
              <a:off x="5845320" y="487080"/>
              <a:ext cx="501120" cy="527400"/>
              <a:chOff x="5845320" y="487080"/>
              <a:chExt cx="501120" cy="527400"/>
            </a:xfrm>
          </p:grpSpPr>
          <p:sp>
            <p:nvSpPr>
              <p:cNvPr id="525" name="Rectangle 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526" name="Groupe 9"/>
              <p:cNvGrpSpPr/>
              <p:nvPr/>
            </p:nvGrpSpPr>
            <p:grpSpPr>
              <a:xfrm>
                <a:off x="5869080" y="531360"/>
                <a:ext cx="453960" cy="438840"/>
                <a:chOff x="5869080" y="531360"/>
                <a:chExt cx="453960" cy="438840"/>
              </a:xfrm>
            </p:grpSpPr>
            <p:grpSp>
              <p:nvGrpSpPr>
                <p:cNvPr id="527" name="Groupe 10"/>
                <p:cNvGrpSpPr/>
                <p:nvPr/>
              </p:nvGrpSpPr>
              <p:grpSpPr>
                <a:xfrm>
                  <a:off x="5869080" y="645840"/>
                  <a:ext cx="353160" cy="324360"/>
                  <a:chOff x="5869080" y="645840"/>
                  <a:chExt cx="353160" cy="324360"/>
                </a:xfrm>
              </p:grpSpPr>
              <p:sp>
                <p:nvSpPr>
                  <p:cNvPr id="528" name="Rectangle 1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529" name="Rectangle 1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530" name="Groupe 11"/>
                <p:cNvGrpSpPr/>
                <p:nvPr/>
              </p:nvGrpSpPr>
              <p:grpSpPr>
                <a:xfrm>
                  <a:off x="5969880" y="531360"/>
                  <a:ext cx="353160" cy="324360"/>
                  <a:chOff x="5969880" y="531360"/>
                  <a:chExt cx="353160" cy="324360"/>
                </a:xfrm>
              </p:grpSpPr>
              <p:sp>
                <p:nvSpPr>
                  <p:cNvPr id="531" name="Rectangle 1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532" name="Rectangle 1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533" name="Picture 8" descr="Icône institution"/>
          <p:cNvPicPr/>
          <p:nvPr/>
        </p:nvPicPr>
        <p:blipFill>
          <a:blip r:embed="rId1">
            <a:extLst>
              <a:ext uri="{BEBA8EAE-BF5A-486C-A8C5-ECC9F3942E4B}">
                <a14:imgProps xmlns:a14="http://schemas.microsoft.com/office/drawing/2010/main">
                  <a14:imgLayer r:embed="rId10">
                    <a14:imgEffect>
                      <a14:saturation sat="0"/>
                    </a14:imgEffect>
                  </a14:imgLayer>
                </a14:imgProps>
              </a:ext>
            </a:extLst>
          </a:blip>
          <a:stretch/>
        </p:blipFill>
        <p:spPr>
          <a:xfrm>
            <a:off x="11058480" y="157680"/>
            <a:ext cx="814320" cy="658440"/>
          </a:xfrm>
          <a:prstGeom prst="rect">
            <a:avLst/>
          </a:prstGeom>
          <a:ln w="0">
            <a:noFill/>
          </a:ln>
        </p:spPr>
      </p:pic>
      <p:sp>
        <p:nvSpPr>
          <p:cNvPr id="534"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203864"/>
                </a:solidFill>
                <a:latin typeface="Calibri"/>
              </a:rPr>
              <a:t>ADMINISTRATIONS, POURQUOI ADOPTER KIBARO ?</a:t>
            </a:r>
            <a:endParaRPr b="0" lang="fr-FR" sz="2400" spc="-1" strike="noStrike">
              <a:latin typeface="Arial"/>
            </a:endParaRPr>
          </a:p>
        </p:txBody>
      </p:sp>
      <p:sp>
        <p:nvSpPr>
          <p:cNvPr id="535" name="Rectangle 19"/>
          <p:cNvSpPr/>
          <p:nvPr/>
        </p:nvSpPr>
        <p:spPr>
          <a:xfrm>
            <a:off x="863640" y="212760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bf9000"/>
                </a:solidFill>
                <a:latin typeface="Calibri"/>
              </a:rPr>
              <a:t>Bénéficiez d’une vue centralisée et en temps réel </a:t>
            </a:r>
            <a:r>
              <a:rPr b="0" lang="fr-FR" sz="1200" spc="-1" strike="noStrike">
                <a:solidFill>
                  <a:srgbClr val="203864"/>
                </a:solidFill>
                <a:latin typeface="Calibri"/>
              </a:rPr>
              <a:t>de tous les signalements remontés sur votre zone administrative et relatifs à votre périmètre d’action.</a:t>
            </a:r>
            <a:endParaRPr b="0" lang="fr-FR" sz="1200" spc="-1" strike="noStrike">
              <a:latin typeface="Arial"/>
            </a:endParaRPr>
          </a:p>
        </p:txBody>
      </p:sp>
      <p:pic>
        <p:nvPicPr>
          <p:cNvPr id="536" name="Picture 18" descr="Icône visibilité"/>
          <p:cNvPicPr/>
          <p:nvPr/>
        </p:nvPicPr>
        <p:blipFill>
          <a:blip r:embed="rId2"/>
          <a:stretch/>
        </p:blipFill>
        <p:spPr>
          <a:xfrm>
            <a:off x="166680" y="2175840"/>
            <a:ext cx="741960" cy="741960"/>
          </a:xfrm>
          <a:prstGeom prst="rect">
            <a:avLst/>
          </a:prstGeom>
          <a:ln w="0">
            <a:noFill/>
          </a:ln>
        </p:spPr>
      </p:pic>
      <p:sp>
        <p:nvSpPr>
          <p:cNvPr id="537" name="Rectangle 22"/>
          <p:cNvSpPr/>
          <p:nvPr/>
        </p:nvSpPr>
        <p:spPr>
          <a:xfrm>
            <a:off x="863640" y="372060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bf9000"/>
                </a:solidFill>
                <a:latin typeface="Calibri"/>
              </a:rPr>
              <a:t>Appuyez-vous sur un tableau de bord ergonomique </a:t>
            </a:r>
            <a:r>
              <a:rPr b="0" lang="fr-FR" sz="1200" spc="-1" strike="noStrike">
                <a:solidFill>
                  <a:srgbClr val="203864"/>
                </a:solidFill>
                <a:latin typeface="Calibri"/>
              </a:rPr>
              <a:t>pour faciliter vos prises de décision et suivre la résolution de chaque signalement.</a:t>
            </a:r>
            <a:endParaRPr b="0" lang="fr-FR" sz="1200" spc="-1" strike="noStrike">
              <a:latin typeface="Arial"/>
            </a:endParaRPr>
          </a:p>
        </p:txBody>
      </p:sp>
      <p:pic>
        <p:nvPicPr>
          <p:cNvPr id="538" name="Picture 32" descr="Icône des statistiques, le marche"/>
          <p:cNvPicPr/>
          <p:nvPr/>
        </p:nvPicPr>
        <p:blipFill>
          <a:blip r:embed="rId3"/>
          <a:stretch/>
        </p:blipFill>
        <p:spPr>
          <a:xfrm>
            <a:off x="166680" y="3768840"/>
            <a:ext cx="741960" cy="741960"/>
          </a:xfrm>
          <a:prstGeom prst="rect">
            <a:avLst/>
          </a:prstGeom>
          <a:ln w="0">
            <a:noFill/>
          </a:ln>
        </p:spPr>
      </p:pic>
      <p:sp>
        <p:nvSpPr>
          <p:cNvPr id="539" name="Rectangle 25"/>
          <p:cNvSpPr/>
          <p:nvPr/>
        </p:nvSpPr>
        <p:spPr>
          <a:xfrm>
            <a:off x="863640" y="531324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bf9000"/>
                </a:solidFill>
                <a:latin typeface="Calibri"/>
              </a:rPr>
              <a:t>Gagnez en réactivité </a:t>
            </a:r>
            <a:r>
              <a:rPr b="0" lang="fr-FR" sz="1200" spc="-1" strike="noStrike">
                <a:solidFill>
                  <a:srgbClr val="203864"/>
                </a:solidFill>
                <a:latin typeface="Calibri"/>
              </a:rPr>
              <a:t>en concentrant vos forces, non sur la détection, mais sur la meilleure résolution des signalements remontés.</a:t>
            </a:r>
            <a:endParaRPr b="0" lang="fr-FR" sz="1200" spc="-1" strike="noStrike">
              <a:latin typeface="Arial"/>
            </a:endParaRPr>
          </a:p>
        </p:txBody>
      </p:sp>
      <p:sp>
        <p:nvSpPr>
          <p:cNvPr id="540" name="Rectangle 28"/>
          <p:cNvSpPr/>
          <p:nvPr/>
        </p:nvSpPr>
        <p:spPr>
          <a:xfrm>
            <a:off x="4875480" y="292392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bf9000"/>
                </a:solidFill>
                <a:latin typeface="Calibri"/>
              </a:rPr>
              <a:t>Gagnez en proximité et en image </a:t>
            </a:r>
            <a:r>
              <a:rPr b="0" lang="fr-FR" sz="1200" spc="-1" strike="noStrike">
                <a:solidFill>
                  <a:srgbClr val="203864"/>
                </a:solidFill>
                <a:latin typeface="Calibri"/>
              </a:rPr>
              <a:t>auprès des citoyens en apportant les réponses qui les préoccupent vraiment.</a:t>
            </a:r>
            <a:endParaRPr b="0" lang="fr-FR" sz="1200" spc="-1" strike="noStrike">
              <a:latin typeface="Arial"/>
            </a:endParaRPr>
          </a:p>
        </p:txBody>
      </p:sp>
      <p:pic>
        <p:nvPicPr>
          <p:cNvPr id="541" name="Picture 6" descr="Icône Vérifier, vérifié, appliquer, faire"/>
          <p:cNvPicPr/>
          <p:nvPr/>
        </p:nvPicPr>
        <p:blipFill>
          <a:blip r:embed="rId4"/>
          <a:stretch/>
        </p:blipFill>
        <p:spPr>
          <a:xfrm>
            <a:off x="4188240" y="2972160"/>
            <a:ext cx="741960" cy="741960"/>
          </a:xfrm>
          <a:prstGeom prst="rect">
            <a:avLst/>
          </a:prstGeom>
          <a:ln w="0">
            <a:noFill/>
          </a:ln>
        </p:spPr>
      </p:pic>
      <p:sp>
        <p:nvSpPr>
          <p:cNvPr id="542" name="Rectangle 31"/>
          <p:cNvSpPr/>
          <p:nvPr/>
        </p:nvSpPr>
        <p:spPr>
          <a:xfrm>
            <a:off x="4875480" y="451692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bf9000"/>
                </a:solidFill>
                <a:latin typeface="Calibri"/>
              </a:rPr>
              <a:t>Travaillez sur une plateforme simple d’utilisation et entièrement sécurisée.</a:t>
            </a:r>
            <a:endParaRPr b="0" lang="fr-FR" sz="1400" spc="-1" strike="noStrike">
              <a:latin typeface="Arial"/>
            </a:endParaRPr>
          </a:p>
        </p:txBody>
      </p:sp>
      <p:sp>
        <p:nvSpPr>
          <p:cNvPr id="543" name="Rectangle 34"/>
          <p:cNvSpPr/>
          <p:nvPr/>
        </p:nvSpPr>
        <p:spPr>
          <a:xfrm>
            <a:off x="8887320" y="212760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bf9000"/>
                </a:solidFill>
                <a:latin typeface="Calibri"/>
              </a:rPr>
              <a:t>Organisez facilement vos équipes d’intervention </a:t>
            </a:r>
            <a:r>
              <a:rPr b="0" lang="fr-FR" sz="1200" spc="-1" strike="noStrike">
                <a:solidFill>
                  <a:srgbClr val="203864"/>
                </a:solidFill>
                <a:latin typeface="Calibri"/>
              </a:rPr>
              <a:t>au sein de KIBARO avec des niveaux d’habilitations dédiés.</a:t>
            </a:r>
            <a:endParaRPr b="0" lang="fr-FR" sz="1200" spc="-1" strike="noStrike">
              <a:latin typeface="Arial"/>
            </a:endParaRPr>
          </a:p>
        </p:txBody>
      </p:sp>
      <p:pic>
        <p:nvPicPr>
          <p:cNvPr id="544" name="Picture 8" descr="Icône Boîte de réception, dossier"/>
          <p:cNvPicPr/>
          <p:nvPr/>
        </p:nvPicPr>
        <p:blipFill>
          <a:blip r:embed="rId5"/>
          <a:stretch/>
        </p:blipFill>
        <p:spPr>
          <a:xfrm>
            <a:off x="8199720" y="2175840"/>
            <a:ext cx="741960" cy="741960"/>
          </a:xfrm>
          <a:prstGeom prst="rect">
            <a:avLst/>
          </a:prstGeom>
          <a:ln w="0">
            <a:noFill/>
          </a:ln>
        </p:spPr>
      </p:pic>
      <p:sp>
        <p:nvSpPr>
          <p:cNvPr id="545" name="Rectangle 37"/>
          <p:cNvSpPr/>
          <p:nvPr/>
        </p:nvSpPr>
        <p:spPr>
          <a:xfrm>
            <a:off x="8887320" y="372060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bf9000"/>
                </a:solidFill>
                <a:latin typeface="Calibri"/>
              </a:rPr>
              <a:t>Gagnez en efficacité et optimisez vos coûts </a:t>
            </a:r>
            <a:r>
              <a:rPr b="0" lang="fr-FR" sz="1200" spc="-1" strike="noStrike">
                <a:solidFill>
                  <a:srgbClr val="203864"/>
                </a:solidFill>
                <a:latin typeface="Calibri"/>
              </a:rPr>
              <a:t>en délégant si besoin la résolution des signalements à un partenaire de services référencé dans KIBARO.</a:t>
            </a:r>
            <a:endParaRPr b="0" lang="fr-FR" sz="1200" spc="-1" strike="noStrike">
              <a:latin typeface="Arial"/>
            </a:endParaRPr>
          </a:p>
        </p:txBody>
      </p:sp>
      <p:pic>
        <p:nvPicPr>
          <p:cNvPr id="546" name="Picture 10" descr="Icône De l'argent, dollar, paiement"/>
          <p:cNvPicPr/>
          <p:nvPr/>
        </p:nvPicPr>
        <p:blipFill>
          <a:blip r:embed="rId6"/>
          <a:stretch/>
        </p:blipFill>
        <p:spPr>
          <a:xfrm>
            <a:off x="8202240" y="3768840"/>
            <a:ext cx="741960" cy="741960"/>
          </a:xfrm>
          <a:prstGeom prst="rect">
            <a:avLst/>
          </a:prstGeom>
          <a:ln w="0">
            <a:noFill/>
          </a:ln>
        </p:spPr>
      </p:pic>
      <p:sp>
        <p:nvSpPr>
          <p:cNvPr id="547" name="Rectangle 40"/>
          <p:cNvSpPr/>
          <p:nvPr/>
        </p:nvSpPr>
        <p:spPr>
          <a:xfrm>
            <a:off x="8887320" y="531324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bf9000"/>
                </a:solidFill>
                <a:latin typeface="Calibri"/>
              </a:rPr>
              <a:t>Réduisez vos coûts en bénéficiant de la viralisation, </a:t>
            </a:r>
            <a:r>
              <a:rPr b="0" lang="fr-FR" sz="1200" spc="-1" strike="noStrike">
                <a:solidFill>
                  <a:srgbClr val="203864"/>
                </a:solidFill>
                <a:latin typeface="Calibri"/>
              </a:rPr>
              <a:t>avec KIBARO, chaque citoyen devient un agent terrain au sein de la collectivité.</a:t>
            </a:r>
            <a:endParaRPr b="0" lang="fr-FR" sz="1200" spc="-1" strike="noStrike">
              <a:latin typeface="Arial"/>
            </a:endParaRPr>
          </a:p>
        </p:txBody>
      </p:sp>
      <p:pic>
        <p:nvPicPr>
          <p:cNvPr id="548" name="Picture 8" descr="Icône Mesurer, vitesse, chronomètre, le temps, le garde-temps, la minuterie"/>
          <p:cNvPicPr/>
          <p:nvPr/>
        </p:nvPicPr>
        <p:blipFill>
          <a:blip r:embed="rId7"/>
          <a:stretch/>
        </p:blipFill>
        <p:spPr>
          <a:xfrm>
            <a:off x="167400" y="5362200"/>
            <a:ext cx="741240" cy="741240"/>
          </a:xfrm>
          <a:prstGeom prst="rect">
            <a:avLst/>
          </a:prstGeom>
          <a:ln w="0">
            <a:noFill/>
          </a:ln>
        </p:spPr>
      </p:pic>
      <p:pic>
        <p:nvPicPr>
          <p:cNvPr id="549" name="Picture 10" descr="Icône De l'argent, dollar, paiement"/>
          <p:cNvPicPr/>
          <p:nvPr/>
        </p:nvPicPr>
        <p:blipFill>
          <a:blip r:embed="rId8"/>
          <a:stretch/>
        </p:blipFill>
        <p:spPr>
          <a:xfrm>
            <a:off x="8202240" y="5355720"/>
            <a:ext cx="741960" cy="741960"/>
          </a:xfrm>
          <a:prstGeom prst="rect">
            <a:avLst/>
          </a:prstGeom>
          <a:ln w="0">
            <a:noFill/>
          </a:ln>
        </p:spPr>
      </p:pic>
      <p:pic>
        <p:nvPicPr>
          <p:cNvPr id="550" name="Picture 2" descr="Icône Clé, mot de passe"/>
          <p:cNvPicPr/>
          <p:nvPr/>
        </p:nvPicPr>
        <p:blipFill>
          <a:blip r:embed="rId9"/>
          <a:stretch/>
        </p:blipFill>
        <p:spPr>
          <a:xfrm>
            <a:off x="4188240" y="4565520"/>
            <a:ext cx="741240" cy="7412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Titre 3"/>
          <p:cNvSpPr/>
          <p:nvPr/>
        </p:nvSpPr>
        <p:spPr>
          <a:xfrm>
            <a:off x="1577520" y="2766240"/>
            <a:ext cx="6119640" cy="1325160"/>
          </a:xfrm>
          <a:prstGeom prst="rect">
            <a:avLst/>
          </a:prstGeom>
          <a:noFill/>
          <a:ln w="0">
            <a:noFill/>
          </a:ln>
        </p:spPr>
        <p:style>
          <a:lnRef idx="0"/>
          <a:fillRef idx="0"/>
          <a:effectRef idx="0"/>
          <a:fontRef idx="minor"/>
        </p:style>
        <p:txBody>
          <a:bodyPr anchor="ctr">
            <a:noAutofit/>
          </a:bodyPr>
          <a:p>
            <a:pPr>
              <a:lnSpc>
                <a:spcPct val="90000"/>
              </a:lnSpc>
            </a:pPr>
            <a:r>
              <a:rPr b="0" lang="fr-FR" sz="5400" spc="-1" strike="noStrike">
                <a:solidFill>
                  <a:srgbClr val="203864"/>
                </a:solidFill>
                <a:latin typeface="Calibri"/>
              </a:rPr>
              <a:t>POUR LE </a:t>
            </a:r>
            <a:endParaRPr b="0" lang="fr-FR" sz="5400" spc="-1" strike="noStrike">
              <a:latin typeface="Arial"/>
            </a:endParaRPr>
          </a:p>
          <a:p>
            <a:pPr>
              <a:lnSpc>
                <a:spcPct val="90000"/>
              </a:lnSpc>
            </a:pPr>
            <a:r>
              <a:rPr b="0" lang="fr-FR" sz="5400" spc="-1" strike="noStrike">
                <a:solidFill>
                  <a:srgbClr val="203864"/>
                </a:solidFill>
                <a:latin typeface="Calibri"/>
              </a:rPr>
              <a:t>GRAND PUBLIC</a:t>
            </a:r>
            <a:endParaRPr b="0" lang="fr-FR" sz="5400" spc="-1" strike="noStrike">
              <a:latin typeface="Arial"/>
            </a:endParaRPr>
          </a:p>
        </p:txBody>
      </p:sp>
      <p:grpSp>
        <p:nvGrpSpPr>
          <p:cNvPr id="552" name="Groupe 65"/>
          <p:cNvGrpSpPr/>
          <p:nvPr/>
        </p:nvGrpSpPr>
        <p:grpSpPr>
          <a:xfrm>
            <a:off x="390600" y="2921760"/>
            <a:ext cx="1001520" cy="1004400"/>
            <a:chOff x="390600" y="2921760"/>
            <a:chExt cx="1001520" cy="1004400"/>
          </a:xfrm>
        </p:grpSpPr>
        <p:sp>
          <p:nvSpPr>
            <p:cNvPr id="553" name="Rectangle 66"/>
            <p:cNvSpPr/>
            <p:nvPr/>
          </p:nvSpPr>
          <p:spPr>
            <a:xfrm>
              <a:off x="390600" y="2921760"/>
              <a:ext cx="1001520" cy="1004400"/>
            </a:xfrm>
            <a:prstGeom prst="rect">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grpSp>
          <p:nvGrpSpPr>
            <p:cNvPr id="554" name="Groupe 67"/>
            <p:cNvGrpSpPr/>
            <p:nvPr/>
          </p:nvGrpSpPr>
          <p:grpSpPr>
            <a:xfrm>
              <a:off x="444960" y="2994120"/>
              <a:ext cx="893160" cy="860400"/>
              <a:chOff x="444960" y="2994120"/>
              <a:chExt cx="893160" cy="860400"/>
            </a:xfrm>
          </p:grpSpPr>
          <p:grpSp>
            <p:nvGrpSpPr>
              <p:cNvPr id="555" name="Groupe 68"/>
              <p:cNvGrpSpPr/>
              <p:nvPr/>
            </p:nvGrpSpPr>
            <p:grpSpPr>
              <a:xfrm>
                <a:off x="444960" y="3211560"/>
                <a:ext cx="701280" cy="642960"/>
                <a:chOff x="444960" y="3211560"/>
                <a:chExt cx="701280" cy="642960"/>
              </a:xfrm>
            </p:grpSpPr>
            <p:sp>
              <p:nvSpPr>
                <p:cNvPr id="556" name="Rectangle 72"/>
                <p:cNvSpPr/>
                <p:nvPr/>
              </p:nvSpPr>
              <p:spPr>
                <a:xfrm rot="18682200">
                  <a:off x="720000" y="31323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7" name="Rectangle 73"/>
                <p:cNvSpPr/>
                <p:nvPr/>
              </p:nvSpPr>
              <p:spPr>
                <a:xfrm rot="2482200">
                  <a:off x="637200" y="342576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558" name="Groupe 69"/>
              <p:cNvGrpSpPr/>
              <p:nvPr/>
            </p:nvGrpSpPr>
            <p:grpSpPr>
              <a:xfrm>
                <a:off x="636840" y="2994120"/>
                <a:ext cx="701280" cy="642960"/>
                <a:chOff x="636840" y="2994120"/>
                <a:chExt cx="701280" cy="642960"/>
              </a:xfrm>
            </p:grpSpPr>
            <p:sp>
              <p:nvSpPr>
                <p:cNvPr id="559" name="Rectangle 70"/>
                <p:cNvSpPr/>
                <p:nvPr/>
              </p:nvSpPr>
              <p:spPr>
                <a:xfrm rot="7882200">
                  <a:off x="911520" y="29145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0" name="Rectangle 71"/>
                <p:cNvSpPr/>
                <p:nvPr/>
              </p:nvSpPr>
              <p:spPr>
                <a:xfrm rot="13282200">
                  <a:off x="994680" y="302040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sp>
        <p:nvSpPr>
          <p:cNvPr id="561"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56ED91E7-4115-444B-9A6D-EC0755120DB0}" type="slidenum">
              <a:rPr b="0" lang="fr-FR" sz="1200" spc="-1" strike="noStrike">
                <a:solidFill>
                  <a:srgbClr val="334980"/>
                </a:solidFill>
                <a:latin typeface="Calibri"/>
              </a:rPr>
              <a:t>&lt;number&gt;</a:t>
            </a:fld>
            <a:endParaRPr b="0" lang="fr-FR" sz="1200" spc="-1" strike="noStrike">
              <a:latin typeface="Times New Roman"/>
            </a:endParaRPr>
          </a:p>
        </p:txBody>
      </p:sp>
      <p:sp>
        <p:nvSpPr>
          <p:cNvPr id="562" name="Organigramme : Terminateur 25"/>
          <p:cNvSpPr/>
          <p:nvPr/>
        </p:nvSpPr>
        <p:spPr>
          <a:xfrm>
            <a:off x="3966480" y="5772960"/>
            <a:ext cx="2339640" cy="719640"/>
          </a:xfrm>
          <a:prstGeom prst="flowChartTerminator">
            <a:avLst/>
          </a:prstGeom>
          <a:noFill/>
          <a:ln w="28575">
            <a:solidFill>
              <a:srgbClr val="4472c4">
                <a:lumMod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203864"/>
                </a:solidFill>
                <a:latin typeface="Calibri"/>
              </a:rPr>
              <a:t>COMMENCER</a:t>
            </a:r>
            <a:endParaRPr b="0" lang="fr-FR" sz="1800" spc="-1" strike="noStrike">
              <a:latin typeface="Arial"/>
            </a:endParaRPr>
          </a:p>
        </p:txBody>
      </p:sp>
      <p:grpSp>
        <p:nvGrpSpPr>
          <p:cNvPr id="563" name="Groupe 22"/>
          <p:cNvGrpSpPr/>
          <p:nvPr/>
        </p:nvGrpSpPr>
        <p:grpSpPr>
          <a:xfrm>
            <a:off x="7644600" y="545040"/>
            <a:ext cx="3875760" cy="5642640"/>
            <a:chOff x="7644600" y="545040"/>
            <a:chExt cx="3875760" cy="5642640"/>
          </a:xfrm>
        </p:grpSpPr>
        <p:sp>
          <p:nvSpPr>
            <p:cNvPr id="564" name="Rectangle : coins arrondis 23"/>
            <p:cNvSpPr/>
            <p:nvPr/>
          </p:nvSpPr>
          <p:spPr>
            <a:xfrm>
              <a:off x="7644600" y="545040"/>
              <a:ext cx="3875760" cy="5642640"/>
            </a:xfrm>
            <a:prstGeom prst="roundRect">
              <a:avLst>
                <a:gd name="adj" fmla="val 7341"/>
              </a:avLst>
            </a:prstGeom>
            <a:solidFill>
              <a:schemeClr val="tx1"/>
            </a:solidFill>
            <a:ln>
              <a:solidFill>
                <a:srgbClr val="325490"/>
              </a:solidFill>
            </a:ln>
          </p:spPr>
          <p:style>
            <a:lnRef idx="2">
              <a:schemeClr val="accent1">
                <a:shade val="50000"/>
              </a:schemeClr>
            </a:lnRef>
            <a:fillRef idx="1">
              <a:schemeClr val="accent1"/>
            </a:fillRef>
            <a:effectRef idx="0">
              <a:schemeClr val="accent1"/>
            </a:effectRef>
            <a:fontRef idx="minor"/>
          </p:style>
        </p:sp>
        <p:grpSp>
          <p:nvGrpSpPr>
            <p:cNvPr id="565" name="Groupe 24"/>
            <p:cNvGrpSpPr/>
            <p:nvPr/>
          </p:nvGrpSpPr>
          <p:grpSpPr>
            <a:xfrm>
              <a:off x="7756920" y="844200"/>
              <a:ext cx="606240" cy="275040"/>
              <a:chOff x="7756920" y="844200"/>
              <a:chExt cx="606240" cy="275040"/>
            </a:xfrm>
          </p:grpSpPr>
          <p:sp>
            <p:nvSpPr>
              <p:cNvPr id="566" name="Rectangle 30"/>
              <p:cNvSpPr/>
              <p:nvPr/>
            </p:nvSpPr>
            <p:spPr>
              <a:xfrm>
                <a:off x="7756920" y="856080"/>
                <a:ext cx="503640" cy="169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Wingdings"/>
                  </a:rPr>
                  <a:t></a:t>
                </a:r>
                <a:endParaRPr b="0" lang="fr-FR" sz="1800" spc="-1" strike="noStrike">
                  <a:latin typeface="Arial"/>
                </a:endParaRPr>
              </a:p>
            </p:txBody>
          </p:sp>
          <p:sp>
            <p:nvSpPr>
              <p:cNvPr id="567" name="Rectangle 31"/>
              <p:cNvSpPr/>
              <p:nvPr/>
            </p:nvSpPr>
            <p:spPr>
              <a:xfrm>
                <a:off x="8178840" y="844200"/>
                <a:ext cx="184320" cy="275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spAutoFit/>
              </a:bodyPr>
              <a:p>
                <a:pPr algn="ctr">
                  <a:lnSpc>
                    <a:spcPct val="100000"/>
                  </a:lnSpc>
                </a:pPr>
                <a:r>
                  <a:rPr b="0" lang="fr-FR" sz="1800" spc="-1" strike="noStrike">
                    <a:solidFill>
                      <a:srgbClr val="ffffff"/>
                    </a:solidFill>
                    <a:latin typeface="Symbol"/>
                  </a:rPr>
                  <a:t></a:t>
                </a:r>
                <a:endParaRPr b="0" lang="fr-FR" sz="1800" spc="-1" strike="noStrike">
                  <a:latin typeface="Arial"/>
                </a:endParaRPr>
              </a:p>
            </p:txBody>
          </p:sp>
        </p:grpSp>
        <p:sp>
          <p:nvSpPr>
            <p:cNvPr id="568" name="Rectangle 26"/>
            <p:cNvSpPr/>
            <p:nvPr/>
          </p:nvSpPr>
          <p:spPr>
            <a:xfrm>
              <a:off x="9292680" y="902160"/>
              <a:ext cx="478440" cy="13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4G</a:t>
              </a:r>
              <a:endParaRPr b="0" lang="fr-FR" sz="1800" spc="-1" strike="noStrike">
                <a:latin typeface="Arial"/>
              </a:endParaRPr>
            </a:p>
          </p:txBody>
        </p:sp>
        <p:pic>
          <p:nvPicPr>
            <p:cNvPr id="569" name="Image 27" descr=""/>
            <p:cNvPicPr/>
            <p:nvPr/>
          </p:nvPicPr>
          <p:blipFill>
            <a:blip r:embed="rId1"/>
            <a:srcRect l="0" t="0" r="16877" b="16585"/>
            <a:stretch/>
          </p:blipFill>
          <p:spPr>
            <a:xfrm>
              <a:off x="10701000" y="793800"/>
              <a:ext cx="691200" cy="354600"/>
            </a:xfrm>
            <a:prstGeom prst="rect">
              <a:avLst/>
            </a:prstGeom>
            <a:ln w="0">
              <a:noFill/>
            </a:ln>
          </p:spPr>
        </p:pic>
        <p:pic>
          <p:nvPicPr>
            <p:cNvPr id="570" name="Image 28" descr=""/>
            <p:cNvPicPr/>
            <p:nvPr/>
          </p:nvPicPr>
          <p:blipFill>
            <a:blip r:embed="rId2"/>
            <a:stretch/>
          </p:blipFill>
          <p:spPr>
            <a:xfrm>
              <a:off x="7837200" y="1266120"/>
              <a:ext cx="3563280" cy="4608360"/>
            </a:xfrm>
            <a:prstGeom prst="rect">
              <a:avLst/>
            </a:prstGeom>
            <a:ln w="0">
              <a:noFill/>
            </a:ln>
          </p:spPr>
        </p:pic>
        <p:sp>
          <p:nvSpPr>
            <p:cNvPr id="571" name="Rectangle 29"/>
            <p:cNvSpPr/>
            <p:nvPr/>
          </p:nvSpPr>
          <p:spPr>
            <a:xfrm>
              <a:off x="8349480" y="1266120"/>
              <a:ext cx="3051000" cy="460836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p:style>
          <p:txBody>
            <a:bodyPr lIns="72000" rIns="72000" tIns="45000" bIns="45000">
              <a:noAutofit/>
            </a:bodyPr>
            <a:p>
              <a:pPr>
                <a:lnSpc>
                  <a:spcPct val="150000"/>
                </a:lnSpc>
              </a:pPr>
              <a:r>
                <a:rPr b="1" lang="fr-FR" sz="3600" spc="-1" strike="noStrike">
                  <a:solidFill>
                    <a:srgbClr val="ffffff"/>
                  </a:solidFill>
                  <a:latin typeface="Calibri"/>
                </a:rPr>
                <a:t>KIBARO</a:t>
              </a:r>
              <a:endParaRPr b="0" lang="fr-FR" sz="3600" spc="-1" strike="noStrike">
                <a:latin typeface="Arial"/>
              </a:endParaRPr>
            </a:p>
            <a:p>
              <a:pPr marL="185760">
                <a:lnSpc>
                  <a:spcPct val="100000"/>
                </a:lnSpc>
                <a:spcBef>
                  <a:spcPts val="1800"/>
                </a:spcBef>
                <a:spcAft>
                  <a:spcPts val="1800"/>
                </a:spcAft>
              </a:pPr>
              <a:r>
                <a:rPr b="1" lang="fr-FR" sz="2400" spc="-1" strike="noStrike">
                  <a:solidFill>
                    <a:srgbClr val="808080"/>
                  </a:solidFill>
                  <a:latin typeface="Calibri"/>
                </a:rPr>
                <a:t>NOTRE HISTOIRE</a:t>
              </a:r>
              <a:endParaRPr b="0" lang="fr-FR" sz="2400" spc="-1" strike="noStrike">
                <a:latin typeface="Arial"/>
              </a:endParaRPr>
            </a:p>
            <a:p>
              <a:pPr marL="185760">
                <a:lnSpc>
                  <a:spcPct val="100000"/>
                </a:lnSpc>
                <a:spcAft>
                  <a:spcPts val="601"/>
                </a:spcAft>
              </a:pPr>
              <a:r>
                <a:rPr b="1" lang="fr-FR" sz="2400" spc="-1" strike="noStrike">
                  <a:solidFill>
                    <a:srgbClr val="ffffff"/>
                  </a:solidFill>
                  <a:latin typeface="Calibri"/>
                </a:rPr>
                <a:t>DECOUVRIR KIBARO</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Administrations</a:t>
              </a:r>
              <a:endParaRPr b="0" lang="fr-FR" sz="1500" spc="-1" strike="noStrike">
                <a:latin typeface="Arial"/>
              </a:endParaRPr>
            </a:p>
            <a:p>
              <a:pPr marL="627120" indent="-201240">
                <a:lnSpc>
                  <a:spcPct val="100000"/>
                </a:lnSpc>
                <a:spcAft>
                  <a:spcPts val="300"/>
                </a:spcAft>
                <a:buClr>
                  <a:srgbClr val="ffffff"/>
                </a:buClr>
                <a:buFont typeface="Wingdings" charset="2"/>
                <a:buChar char=""/>
              </a:pPr>
              <a:r>
                <a:rPr b="0" lang="fr-FR" sz="1500" spc="-1" strike="noStrike">
                  <a:solidFill>
                    <a:srgbClr val="ffffff"/>
                  </a:solidFill>
                  <a:latin typeface="Calibri"/>
                </a:rPr>
                <a:t>Grand public</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Professionnels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Organisations internationales</a:t>
              </a:r>
              <a:endParaRPr b="0" lang="fr-FR" sz="1500" spc="-1" strike="noStrike">
                <a:latin typeface="Arial"/>
              </a:endParaRPr>
            </a:p>
            <a:p>
              <a:pPr marL="712800">
                <a:lnSpc>
                  <a:spcPct val="100000"/>
                </a:lnSpc>
              </a:pPr>
              <a:endParaRPr b="0" lang="fr-FR" sz="1500" spc="-1" strike="noStrike">
                <a:latin typeface="Arial"/>
              </a:endParaRPr>
            </a:p>
            <a:p>
              <a:pPr marL="185760">
                <a:lnSpc>
                  <a:spcPct val="100000"/>
                </a:lnSpc>
                <a:spcAft>
                  <a:spcPts val="601"/>
                </a:spcAft>
              </a:pPr>
              <a:r>
                <a:rPr b="1" lang="fr-FR" sz="2400" spc="-1" strike="noStrike">
                  <a:solidFill>
                    <a:srgbClr val="808080"/>
                  </a:solidFill>
                  <a:latin typeface="Calibri"/>
                </a:rPr>
                <a:t>FONCTIONNALITES</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Parcours utilisateur</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Support &amp; sécurité</a:t>
              </a:r>
              <a:endParaRPr b="0" lang="fr-FR" sz="1500" spc="-1" strike="noStrike">
                <a:latin typeface="Arial"/>
              </a:endParaRPr>
            </a:p>
            <a:p>
              <a:pPr>
                <a:lnSpc>
                  <a:spcPct val="100000"/>
                </a:lnSpc>
                <a:spcBef>
                  <a:spcPts val="1800"/>
                </a:spcBef>
              </a:pPr>
              <a:endParaRPr b="0" lang="fr-FR" sz="1500" spc="-1" strike="noStrike">
                <a:latin typeface="Arial"/>
              </a:endParaRPr>
            </a:p>
          </p:txBody>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40F10E2E-8CDA-4CD0-BDF0-BA17E79CBC67}" type="slidenum">
              <a:rPr b="0" lang="fr-FR" sz="1200" spc="-1" strike="noStrike">
                <a:solidFill>
                  <a:srgbClr val="ffffff"/>
                </a:solidFill>
                <a:latin typeface="Calibri"/>
              </a:rPr>
              <a:t>&lt;number&gt;</a:t>
            </a:fld>
            <a:endParaRPr b="0" lang="fr-FR" sz="1200" spc="-1" strike="noStrike">
              <a:latin typeface="Times New Roman"/>
            </a:endParaRPr>
          </a:p>
        </p:txBody>
      </p:sp>
      <p:sp>
        <p:nvSpPr>
          <p:cNvPr id="573"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ffffff"/>
                </a:solidFill>
                <a:latin typeface="Calibri"/>
              </a:rPr>
              <a:t>KIBARO, POUR TOUS AU SEIN DU GRAND PUBLIC ?</a:t>
            </a:r>
            <a:endParaRPr b="0" lang="fr-FR" sz="2400" spc="-1" strike="noStrike">
              <a:solidFill>
                <a:srgbClr val="000000"/>
              </a:solidFill>
              <a:latin typeface="Calibri"/>
            </a:endParaRPr>
          </a:p>
        </p:txBody>
      </p:sp>
      <p:sp>
        <p:nvSpPr>
          <p:cNvPr id="574" name="TextBox 12"/>
          <p:cNvSpPr/>
          <p:nvPr/>
        </p:nvSpPr>
        <p:spPr>
          <a:xfrm>
            <a:off x="594720" y="1964520"/>
            <a:ext cx="7262640" cy="3200760"/>
          </a:xfrm>
          <a:prstGeom prst="rect">
            <a:avLst/>
          </a:prstGeom>
          <a:noFill/>
          <a:ln w="0">
            <a:noFill/>
          </a:ln>
        </p:spPr>
        <p:style>
          <a:lnRef idx="0"/>
          <a:fillRef idx="0"/>
          <a:effectRef idx="0"/>
          <a:fontRef idx="minor"/>
        </p:style>
        <p:txBody>
          <a:bodyPr lIns="90000" rIns="90000" tIns="45000" bIns="45000">
            <a:noAutofit/>
          </a:bodyPr>
          <a:p>
            <a:pPr>
              <a:lnSpc>
                <a:spcPct val="150000"/>
              </a:lnSpc>
              <a:spcAft>
                <a:spcPts val="1199"/>
              </a:spcAft>
            </a:pPr>
            <a:r>
              <a:rPr b="1" lang="fr-FR" sz="1500" spc="-1" strike="noStrike">
                <a:solidFill>
                  <a:srgbClr val="ffffff"/>
                </a:solidFill>
                <a:latin typeface="Calibri"/>
                <a:ea typeface="Montserrat Light"/>
              </a:rPr>
              <a:t>Avec KIBARO, </a:t>
            </a:r>
            <a:r>
              <a:rPr b="1" lang="fr-FR" sz="1500" spc="-1" strike="noStrike" u="sng">
                <a:solidFill>
                  <a:srgbClr val="ffffff"/>
                </a:solidFill>
                <a:uFillTx/>
                <a:latin typeface="Calibri"/>
                <a:ea typeface="Montserrat Light"/>
              </a:rPr>
              <a:t>qui que vous soyez</a:t>
            </a:r>
            <a:r>
              <a:rPr b="1" lang="fr-FR" sz="1500" spc="-1" strike="noStrike">
                <a:solidFill>
                  <a:srgbClr val="ffffff"/>
                </a:solidFill>
                <a:latin typeface="Calibri"/>
                <a:ea typeface="Montserrat Light"/>
              </a:rPr>
              <a:t>, contribuez à améliorer votre qualité de vie et votre sécurité. Votre voix compte, individuellement et collectivement, car KIBARO porte un élan citoyen qui renforce l’action publique.</a:t>
            </a:r>
            <a:endParaRPr b="0" lang="fr-FR" sz="1500" spc="-1" strike="noStrike">
              <a:latin typeface="Arial"/>
            </a:endParaRPr>
          </a:p>
          <a:p>
            <a:pPr>
              <a:lnSpc>
                <a:spcPct val="150000"/>
              </a:lnSpc>
              <a:spcBef>
                <a:spcPts val="1199"/>
              </a:spcBef>
              <a:spcAft>
                <a:spcPts val="1800"/>
              </a:spcAft>
            </a:pPr>
            <a:r>
              <a:rPr b="1" lang="fr-FR" sz="1500" spc="-1" strike="noStrike">
                <a:solidFill>
                  <a:srgbClr val="ffffff"/>
                </a:solidFill>
                <a:latin typeface="Calibri"/>
                <a:ea typeface="Montserrat Light"/>
              </a:rPr>
              <a:t>Vous pouvez signaler, de manière instantanée et géolocalisée, des difficultés, incidents ou des disfonctionnements aux administrations chargées de les traiter.</a:t>
            </a:r>
            <a:endParaRPr b="0" lang="fr-FR" sz="1500" spc="-1" strike="noStrike">
              <a:latin typeface="Arial"/>
            </a:endParaRPr>
          </a:p>
          <a:p>
            <a:pPr>
              <a:lnSpc>
                <a:spcPct val="150000"/>
              </a:lnSpc>
              <a:spcAft>
                <a:spcPts val="601"/>
              </a:spcAft>
            </a:pPr>
            <a:r>
              <a:rPr b="1" lang="fr-FR" sz="1500" spc="-1" strike="noStrike">
                <a:solidFill>
                  <a:srgbClr val="ffffff"/>
                </a:solidFill>
                <a:latin typeface="Calibri"/>
                <a:ea typeface="Montserrat Light"/>
              </a:rPr>
              <a:t>KIBARO, ce sont des millions de personnes, de tout âge, de tout milieu social, professionnel, économique ou ethnique, avec qui vous allez :</a:t>
            </a:r>
            <a:endParaRPr b="0" lang="fr-FR" sz="1500" spc="-1" strike="noStrike">
              <a:latin typeface="Arial"/>
            </a:endParaRPr>
          </a:p>
          <a:p>
            <a:pPr lvl="1" marL="627120" indent="-285480" algn="just">
              <a:lnSpc>
                <a:spcPct val="150000"/>
              </a:lnSpc>
              <a:spcAft>
                <a:spcPts val="601"/>
              </a:spcAft>
              <a:buClr>
                <a:srgbClr val="ffffff"/>
              </a:buClr>
              <a:buFont typeface="Wingdings" charset="2"/>
              <a:buChar char=""/>
            </a:pPr>
            <a:r>
              <a:rPr b="0" lang="fr-FR" sz="1400" spc="-1" strike="noStrike">
                <a:solidFill>
                  <a:srgbClr val="ffffff"/>
                </a:solidFill>
                <a:latin typeface="Calibri"/>
                <a:ea typeface="Montserrat Light"/>
              </a:rPr>
              <a:t>œuvrer pour améliorer votre quotidien, </a:t>
            </a:r>
            <a:endParaRPr b="0" lang="fr-FR" sz="1400" spc="-1" strike="noStrike">
              <a:latin typeface="Arial"/>
            </a:endParaRPr>
          </a:p>
          <a:p>
            <a:pPr lvl="1" marL="627120" indent="-285480" algn="just">
              <a:lnSpc>
                <a:spcPct val="150000"/>
              </a:lnSpc>
              <a:spcAft>
                <a:spcPts val="601"/>
              </a:spcAft>
              <a:buClr>
                <a:srgbClr val="ffffff"/>
              </a:buClr>
              <a:buFont typeface="Wingdings" charset="2"/>
              <a:buChar char=""/>
            </a:pPr>
            <a:r>
              <a:rPr b="0" lang="fr-FR" sz="1400" spc="-1" strike="noStrike">
                <a:solidFill>
                  <a:srgbClr val="ffffff"/>
                </a:solidFill>
                <a:latin typeface="Calibri"/>
                <a:ea typeface="Montserrat Light"/>
              </a:rPr>
              <a:t>assurer la sécurité de tous, </a:t>
            </a:r>
            <a:endParaRPr b="0" lang="fr-FR" sz="1400" spc="-1" strike="noStrike">
              <a:latin typeface="Arial"/>
            </a:endParaRPr>
          </a:p>
          <a:p>
            <a:pPr lvl="1" marL="627120" indent="-285480" algn="just">
              <a:lnSpc>
                <a:spcPct val="150000"/>
              </a:lnSpc>
              <a:spcAft>
                <a:spcPts val="601"/>
              </a:spcAft>
              <a:buClr>
                <a:srgbClr val="ffffff"/>
              </a:buClr>
              <a:buFont typeface="Wingdings" charset="2"/>
              <a:buChar char=""/>
            </a:pPr>
            <a:r>
              <a:rPr b="0" lang="fr-FR" sz="1400" spc="-1" strike="noStrike">
                <a:solidFill>
                  <a:srgbClr val="ffffff"/>
                </a:solidFill>
                <a:latin typeface="Calibri"/>
                <a:ea typeface="Montserrat Light"/>
              </a:rPr>
              <a:t>et rendre la vie meilleure dans vos collectivités.</a:t>
            </a:r>
            <a:endParaRPr b="0" lang="fr-FR" sz="1400" spc="-1" strike="noStrike">
              <a:latin typeface="Arial"/>
            </a:endParaRPr>
          </a:p>
          <a:p>
            <a:pPr marL="285840">
              <a:lnSpc>
                <a:spcPct val="150000"/>
              </a:lnSpc>
              <a:spcAft>
                <a:spcPts val="601"/>
              </a:spcAft>
            </a:pPr>
            <a:endParaRPr b="0" lang="fr-FR" sz="1400" spc="-1" strike="noStrike">
              <a:latin typeface="Arial"/>
            </a:endParaRPr>
          </a:p>
        </p:txBody>
      </p:sp>
      <p:pic>
        <p:nvPicPr>
          <p:cNvPr id="575" name="Picture 22" descr="Big group of people, crowd, mass, people, population density ..."/>
          <p:cNvPicPr/>
          <p:nvPr/>
        </p:nvPicPr>
        <p:blipFill>
          <a:blip r:embed="rId1"/>
          <a:stretch/>
        </p:blipFill>
        <p:spPr>
          <a:xfrm>
            <a:off x="7971840" y="1828440"/>
            <a:ext cx="3776760" cy="3776760"/>
          </a:xfrm>
          <a:prstGeom prst="rect">
            <a:avLst/>
          </a:prstGeom>
          <a:ln w="0">
            <a:noFill/>
          </a:ln>
        </p:spPr>
      </p:pic>
      <p:grpSp>
        <p:nvGrpSpPr>
          <p:cNvPr id="576" name="Groupe 26"/>
          <p:cNvGrpSpPr/>
          <p:nvPr/>
        </p:nvGrpSpPr>
        <p:grpSpPr>
          <a:xfrm>
            <a:off x="1638360" y="487080"/>
            <a:ext cx="8914680" cy="527400"/>
            <a:chOff x="1638360" y="487080"/>
            <a:chExt cx="8914680" cy="527400"/>
          </a:xfrm>
        </p:grpSpPr>
        <p:sp>
          <p:nvSpPr>
            <p:cNvPr id="577" name="Connecteur droit 27"/>
            <p:cNvSpPr/>
            <p:nvPr/>
          </p:nvSpPr>
          <p:spPr>
            <a:xfrm>
              <a:off x="163836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sp>
          <p:nvSpPr>
            <p:cNvPr id="578" name="Connecteur droit 28"/>
            <p:cNvSpPr/>
            <p:nvPr/>
          </p:nvSpPr>
          <p:spPr>
            <a:xfrm>
              <a:off x="673704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grpSp>
          <p:nvGrpSpPr>
            <p:cNvPr id="579" name="Groupe 29"/>
            <p:cNvGrpSpPr/>
            <p:nvPr/>
          </p:nvGrpSpPr>
          <p:grpSpPr>
            <a:xfrm>
              <a:off x="5845320" y="487080"/>
              <a:ext cx="501120" cy="527400"/>
              <a:chOff x="5845320" y="487080"/>
              <a:chExt cx="501120" cy="527400"/>
            </a:xfrm>
          </p:grpSpPr>
          <p:sp>
            <p:nvSpPr>
              <p:cNvPr id="580" name="Rectangle 30"/>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581" name="Groupe 31"/>
              <p:cNvGrpSpPr/>
              <p:nvPr/>
            </p:nvGrpSpPr>
            <p:grpSpPr>
              <a:xfrm>
                <a:off x="5869080" y="531360"/>
                <a:ext cx="453960" cy="438840"/>
                <a:chOff x="5869080" y="531360"/>
                <a:chExt cx="453960" cy="438840"/>
              </a:xfrm>
            </p:grpSpPr>
            <p:grpSp>
              <p:nvGrpSpPr>
                <p:cNvPr id="582" name="Groupe 32"/>
                <p:cNvGrpSpPr/>
                <p:nvPr/>
              </p:nvGrpSpPr>
              <p:grpSpPr>
                <a:xfrm>
                  <a:off x="5869080" y="645840"/>
                  <a:ext cx="353160" cy="324360"/>
                  <a:chOff x="5869080" y="645840"/>
                  <a:chExt cx="353160" cy="324360"/>
                </a:xfrm>
              </p:grpSpPr>
              <p:sp>
                <p:nvSpPr>
                  <p:cNvPr id="583" name="Rectangle 37"/>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584" name="Rectangle 38"/>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585" name="Groupe 33"/>
                <p:cNvGrpSpPr/>
                <p:nvPr/>
              </p:nvGrpSpPr>
              <p:grpSpPr>
                <a:xfrm>
                  <a:off x="5969880" y="531360"/>
                  <a:ext cx="353160" cy="324360"/>
                  <a:chOff x="5969880" y="531360"/>
                  <a:chExt cx="353160" cy="324360"/>
                </a:xfrm>
              </p:grpSpPr>
              <p:sp>
                <p:nvSpPr>
                  <p:cNvPr id="586" name="Rectangle 34"/>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587" name="Rectangle 35"/>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grpSp>
        <p:nvGrpSpPr>
          <p:cNvPr id="588" name="Groupe 40"/>
          <p:cNvGrpSpPr/>
          <p:nvPr/>
        </p:nvGrpSpPr>
        <p:grpSpPr>
          <a:xfrm>
            <a:off x="11266920" y="143280"/>
            <a:ext cx="501120" cy="826920"/>
            <a:chOff x="11266920" y="143280"/>
            <a:chExt cx="501120" cy="826920"/>
          </a:xfrm>
        </p:grpSpPr>
        <p:pic>
          <p:nvPicPr>
            <p:cNvPr id="589" name="Picture 16" descr="Icône personnes, silhouettes, utilisateurs"/>
            <p:cNvPicPr/>
            <p:nvPr/>
          </p:nvPicPr>
          <p:blipFill>
            <a:blip r:embed="rId2"/>
            <a:stretch/>
          </p:blipFill>
          <p:spPr>
            <a:xfrm>
              <a:off x="11266920" y="471600"/>
              <a:ext cx="501120" cy="498600"/>
            </a:xfrm>
            <a:prstGeom prst="rect">
              <a:avLst/>
            </a:prstGeom>
            <a:ln w="0">
              <a:noFill/>
            </a:ln>
          </p:spPr>
        </p:pic>
        <p:pic>
          <p:nvPicPr>
            <p:cNvPr id="590" name="Picture 12" descr="Icône chat, dialogue, des bulles, des bulles, de parler, de orange"/>
            <p:cNvPicPr/>
            <p:nvPr/>
          </p:nvPicPr>
          <p:blipFill>
            <a:blip r:embed="rId3"/>
            <a:stretch/>
          </p:blipFill>
          <p:spPr>
            <a:xfrm>
              <a:off x="11266920" y="143280"/>
              <a:ext cx="411480" cy="409320"/>
            </a:xfrm>
            <a:prstGeom prst="rect">
              <a:avLst/>
            </a:prstGeom>
            <a:ln w="0">
              <a:noFill/>
            </a:ln>
          </p:spPr>
        </p:pic>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ZoneTexte 49"/>
          <p:cNvSpPr/>
          <p:nvPr/>
        </p:nvSpPr>
        <p:spPr>
          <a:xfrm>
            <a:off x="3482640" y="5733720"/>
            <a:ext cx="2231640" cy="7750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Simple d’utilisation</a:t>
            </a:r>
            <a:endParaRPr b="0" lang="fr-FR" sz="1200" spc="-1" strike="noStrike">
              <a:latin typeface="Arial"/>
            </a:endParaRPr>
          </a:p>
          <a:p>
            <a:pPr algn="ctr">
              <a:lnSpc>
                <a:spcPct val="100000"/>
              </a:lnSpc>
            </a:pPr>
            <a:r>
              <a:rPr b="0" lang="fr-FR" sz="1100" spc="-1" strike="noStrike">
                <a:solidFill>
                  <a:srgbClr val="203864"/>
                </a:solidFill>
                <a:latin typeface="Calibri"/>
              </a:rPr>
              <a:t>Requiert un smartphone et une connexion internet et notifie en 3 clics seulement</a:t>
            </a:r>
            <a:endParaRPr b="0" lang="fr-FR" sz="1100" spc="-1" strike="noStrike">
              <a:latin typeface="Arial"/>
            </a:endParaRPr>
          </a:p>
        </p:txBody>
      </p:sp>
      <p:sp>
        <p:nvSpPr>
          <p:cNvPr id="592" name="Rectangle 50"/>
          <p:cNvSpPr/>
          <p:nvPr/>
        </p:nvSpPr>
        <p:spPr>
          <a:xfrm>
            <a:off x="348264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Suivi bout-en-bout</a:t>
            </a:r>
            <a:endParaRPr b="0" lang="fr-FR" sz="1200" spc="-1" strike="noStrike">
              <a:latin typeface="Arial"/>
            </a:endParaRPr>
          </a:p>
          <a:p>
            <a:pPr algn="ctr">
              <a:lnSpc>
                <a:spcPct val="100000"/>
              </a:lnSpc>
            </a:pPr>
            <a:r>
              <a:rPr b="0" lang="fr-FR" sz="1100" spc="-1" strike="noStrike">
                <a:solidFill>
                  <a:srgbClr val="203864"/>
                </a:solidFill>
                <a:latin typeface="Calibri"/>
              </a:rPr>
              <a:t>Des signalements, de la prise en charge à la clôture du signalement</a:t>
            </a:r>
            <a:endParaRPr b="0" lang="fr-FR" sz="1100" spc="-1" strike="noStrike">
              <a:latin typeface="Arial"/>
            </a:endParaRPr>
          </a:p>
        </p:txBody>
      </p:sp>
      <p:sp>
        <p:nvSpPr>
          <p:cNvPr id="593" name="Rectangle 52"/>
          <p:cNvSpPr/>
          <p:nvPr/>
        </p:nvSpPr>
        <p:spPr>
          <a:xfrm>
            <a:off x="486360" y="5733720"/>
            <a:ext cx="2231640" cy="6076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Accessible et sécurisé</a:t>
            </a:r>
            <a:endParaRPr b="0" lang="fr-FR" sz="1200" spc="-1" strike="noStrike">
              <a:latin typeface="Arial"/>
            </a:endParaRPr>
          </a:p>
          <a:p>
            <a:pPr algn="ctr">
              <a:lnSpc>
                <a:spcPct val="100000"/>
              </a:lnSpc>
            </a:pPr>
            <a:r>
              <a:rPr b="0" lang="fr-FR" sz="1100" spc="-1" strike="noStrike">
                <a:solidFill>
                  <a:srgbClr val="203864"/>
                </a:solidFill>
                <a:latin typeface="Calibri"/>
              </a:rPr>
              <a:t>Authentification forte dès l'inscription et cryptage des données</a:t>
            </a:r>
            <a:endParaRPr b="0" lang="fr-FR" sz="1100" spc="-1" strike="noStrike">
              <a:latin typeface="Arial"/>
            </a:endParaRPr>
          </a:p>
        </p:txBody>
      </p:sp>
      <p:pic>
        <p:nvPicPr>
          <p:cNvPr id="594" name="Picture 2" descr="Icône cible"/>
          <p:cNvPicPr/>
          <p:nvPr/>
        </p:nvPicPr>
        <p:blipFill>
          <a:blip r:embed="rId1"/>
          <a:stretch/>
        </p:blipFill>
        <p:spPr>
          <a:xfrm>
            <a:off x="1080000" y="2311920"/>
            <a:ext cx="1044720" cy="1044720"/>
          </a:xfrm>
          <a:prstGeom prst="rect">
            <a:avLst/>
          </a:prstGeom>
          <a:ln w="0">
            <a:noFill/>
          </a:ln>
        </p:spPr>
      </p:pic>
      <p:sp>
        <p:nvSpPr>
          <p:cNvPr id="595" name="ZoneTexte 54"/>
          <p:cNvSpPr/>
          <p:nvPr/>
        </p:nvSpPr>
        <p:spPr>
          <a:xfrm>
            <a:off x="486360" y="3432240"/>
            <a:ext cx="2231640" cy="607680"/>
          </a:xfrm>
          <a:prstGeom prst="rect">
            <a:avLst/>
          </a:prstGeom>
          <a:noFill/>
          <a:ln w="0">
            <a:noFill/>
          </a:ln>
        </p:spPr>
        <p:style>
          <a:lnRef idx="0"/>
          <a:fillRef idx="0"/>
          <a:effectRef idx="0"/>
          <a:fontRef idx="minor"/>
        </p:style>
        <p:txBody>
          <a:bodyPr lIns="36000" rIns="36000" tIns="45000" bIns="45000">
            <a:spAutoFit/>
          </a:bodyPr>
          <a:p>
            <a:pPr algn="ctr">
              <a:lnSpc>
                <a:spcPct val="100000"/>
              </a:lnSpc>
            </a:pPr>
            <a:r>
              <a:rPr b="1" lang="fr-FR" sz="1200" spc="-1" strike="noStrike">
                <a:solidFill>
                  <a:srgbClr val="203864"/>
                </a:solidFill>
                <a:latin typeface="Calibri"/>
              </a:rPr>
              <a:t>Dédié</a:t>
            </a:r>
            <a:endParaRPr b="0" lang="fr-FR" sz="1200" spc="-1" strike="noStrike">
              <a:latin typeface="Arial"/>
            </a:endParaRPr>
          </a:p>
          <a:p>
            <a:pPr algn="ctr">
              <a:lnSpc>
                <a:spcPct val="100000"/>
              </a:lnSpc>
            </a:pPr>
            <a:r>
              <a:rPr b="0" lang="fr-FR" sz="1100" spc="-1" strike="noStrike">
                <a:solidFill>
                  <a:srgbClr val="203864"/>
                </a:solidFill>
                <a:latin typeface="Calibri"/>
              </a:rPr>
              <a:t>Pour informer les administrations de signalements au sein de la collectivité</a:t>
            </a:r>
            <a:endParaRPr b="0" lang="fr-FR" sz="1100" spc="-1" strike="noStrike">
              <a:latin typeface="Arial"/>
            </a:endParaRPr>
          </a:p>
        </p:txBody>
      </p:sp>
      <p:pic>
        <p:nvPicPr>
          <p:cNvPr id="596" name="Image 69" descr=""/>
          <p:cNvPicPr/>
          <p:nvPr/>
        </p:nvPicPr>
        <p:blipFill>
          <a:blip r:embed="rId2"/>
          <a:stretch/>
        </p:blipFill>
        <p:spPr>
          <a:xfrm>
            <a:off x="3966840" y="4404600"/>
            <a:ext cx="1090440" cy="1320480"/>
          </a:xfrm>
          <a:prstGeom prst="rect">
            <a:avLst/>
          </a:prstGeom>
          <a:ln w="0">
            <a:noFill/>
          </a:ln>
        </p:spPr>
      </p:pic>
      <p:sp>
        <p:nvSpPr>
          <p:cNvPr id="597" name="ZoneTexte 71"/>
          <p:cNvSpPr/>
          <p:nvPr/>
        </p:nvSpPr>
        <p:spPr>
          <a:xfrm>
            <a:off x="9474480" y="5733720"/>
            <a:ext cx="2231640" cy="6076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Support 24/7</a:t>
            </a:r>
            <a:endParaRPr b="0" lang="fr-FR" sz="1200" spc="-1" strike="noStrike">
              <a:latin typeface="Arial"/>
            </a:endParaRPr>
          </a:p>
          <a:p>
            <a:pPr algn="ctr">
              <a:lnSpc>
                <a:spcPct val="100000"/>
              </a:lnSpc>
            </a:pPr>
            <a:r>
              <a:rPr b="0" lang="fr-FR" sz="1100" spc="-1" strike="noStrike">
                <a:solidFill>
                  <a:srgbClr val="203864"/>
                </a:solidFill>
                <a:latin typeface="Calibri"/>
              </a:rPr>
              <a:t>Une équipe en 24/7 à votre écoute  et pour vous aider</a:t>
            </a:r>
            <a:endParaRPr b="0" lang="fr-FR" sz="1100" spc="-1" strike="noStrike">
              <a:latin typeface="Arial"/>
            </a:endParaRPr>
          </a:p>
        </p:txBody>
      </p:sp>
      <p:pic>
        <p:nvPicPr>
          <p:cNvPr id="598" name="Image 72" descr=""/>
          <p:cNvPicPr/>
          <p:nvPr/>
        </p:nvPicPr>
        <p:blipFill>
          <a:blip r:embed="rId3"/>
          <a:stretch/>
        </p:blipFill>
        <p:spPr>
          <a:xfrm>
            <a:off x="9933120" y="4404600"/>
            <a:ext cx="1314720" cy="1320480"/>
          </a:xfrm>
          <a:prstGeom prst="rect">
            <a:avLst/>
          </a:prstGeom>
          <a:ln w="0">
            <a:noFill/>
          </a:ln>
        </p:spPr>
      </p:pic>
      <p:grpSp>
        <p:nvGrpSpPr>
          <p:cNvPr id="599" name="Groupe 73"/>
          <p:cNvGrpSpPr/>
          <p:nvPr/>
        </p:nvGrpSpPr>
        <p:grpSpPr>
          <a:xfrm>
            <a:off x="3604680" y="2365200"/>
            <a:ext cx="1837080" cy="938160"/>
            <a:chOff x="3604680" y="2365200"/>
            <a:chExt cx="1837080" cy="938160"/>
          </a:xfrm>
        </p:grpSpPr>
        <p:pic>
          <p:nvPicPr>
            <p:cNvPr id="600" name="Image 74" descr=""/>
            <p:cNvPicPr/>
            <p:nvPr/>
          </p:nvPicPr>
          <p:blipFill>
            <a:blip r:embed="rId4"/>
            <a:stretch/>
          </p:blipFill>
          <p:spPr>
            <a:xfrm>
              <a:off x="3604680" y="2365200"/>
              <a:ext cx="950760" cy="921600"/>
            </a:xfrm>
            <a:prstGeom prst="rect">
              <a:avLst/>
            </a:prstGeom>
            <a:ln w="0">
              <a:noFill/>
            </a:ln>
          </p:spPr>
        </p:pic>
        <p:pic>
          <p:nvPicPr>
            <p:cNvPr id="601" name="Image 76" descr=""/>
            <p:cNvPicPr/>
            <p:nvPr/>
          </p:nvPicPr>
          <p:blipFill>
            <a:blip r:embed="rId5"/>
            <a:stretch/>
          </p:blipFill>
          <p:spPr>
            <a:xfrm>
              <a:off x="4547160" y="2365200"/>
              <a:ext cx="894600" cy="938160"/>
            </a:xfrm>
            <a:prstGeom prst="rect">
              <a:avLst/>
            </a:prstGeom>
            <a:ln w="0">
              <a:noFill/>
            </a:ln>
          </p:spPr>
        </p:pic>
      </p:grpSp>
      <p:sp>
        <p:nvSpPr>
          <p:cNvPr id="602" name="Espace réservé du numéro de diapositive 2"/>
          <p:cNvSpPr txBox="1"/>
          <p:nvPr/>
        </p:nvSpPr>
        <p:spPr>
          <a:xfrm>
            <a:off x="8610480" y="6356520"/>
            <a:ext cx="2742840" cy="364680"/>
          </a:xfrm>
          <a:prstGeom prst="rect">
            <a:avLst/>
          </a:prstGeom>
          <a:noFill/>
          <a:ln w="0">
            <a:noFill/>
          </a:ln>
        </p:spPr>
        <p:txBody>
          <a:bodyPr anchor="ctr">
            <a:noAutofit/>
          </a:bodyPr>
          <a:p>
            <a:pPr algn="r">
              <a:lnSpc>
                <a:spcPct val="100000"/>
              </a:lnSpc>
            </a:pPr>
            <a:fld id="{E58C9937-31C6-454A-B451-C1FB722053D6}"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603" name="Groupe 78"/>
          <p:cNvGrpSpPr/>
          <p:nvPr/>
        </p:nvGrpSpPr>
        <p:grpSpPr>
          <a:xfrm>
            <a:off x="1638360" y="487080"/>
            <a:ext cx="8914680" cy="527400"/>
            <a:chOff x="1638360" y="487080"/>
            <a:chExt cx="8914680" cy="527400"/>
          </a:xfrm>
        </p:grpSpPr>
        <p:sp>
          <p:nvSpPr>
            <p:cNvPr id="604" name="Connecteur droit 82"/>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605" name="Connecteur droit 83"/>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606" name="Groupe 84"/>
            <p:cNvGrpSpPr/>
            <p:nvPr/>
          </p:nvGrpSpPr>
          <p:grpSpPr>
            <a:xfrm>
              <a:off x="5845320" y="487080"/>
              <a:ext cx="501120" cy="527400"/>
              <a:chOff x="5845320" y="487080"/>
              <a:chExt cx="501120" cy="527400"/>
            </a:xfrm>
          </p:grpSpPr>
          <p:sp>
            <p:nvSpPr>
              <p:cNvPr id="607" name="Rectangle 85"/>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608" name="Groupe 86"/>
              <p:cNvGrpSpPr/>
              <p:nvPr/>
            </p:nvGrpSpPr>
            <p:grpSpPr>
              <a:xfrm>
                <a:off x="5869080" y="531360"/>
                <a:ext cx="453960" cy="438840"/>
                <a:chOff x="5869080" y="531360"/>
                <a:chExt cx="453960" cy="438840"/>
              </a:xfrm>
            </p:grpSpPr>
            <p:grpSp>
              <p:nvGrpSpPr>
                <p:cNvPr id="609" name="Groupe 87"/>
                <p:cNvGrpSpPr/>
                <p:nvPr/>
              </p:nvGrpSpPr>
              <p:grpSpPr>
                <a:xfrm>
                  <a:off x="5869080" y="645840"/>
                  <a:ext cx="353160" cy="324360"/>
                  <a:chOff x="5869080" y="645840"/>
                  <a:chExt cx="353160" cy="324360"/>
                </a:xfrm>
              </p:grpSpPr>
              <p:sp>
                <p:nvSpPr>
                  <p:cNvPr id="610" name="Rectangle 91"/>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611" name="Rectangle 92"/>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612" name="Groupe 88"/>
                <p:cNvGrpSpPr/>
                <p:nvPr/>
              </p:nvGrpSpPr>
              <p:grpSpPr>
                <a:xfrm>
                  <a:off x="5969880" y="531360"/>
                  <a:ext cx="353160" cy="324360"/>
                  <a:chOff x="5969880" y="531360"/>
                  <a:chExt cx="353160" cy="324360"/>
                </a:xfrm>
              </p:grpSpPr>
              <p:sp>
                <p:nvSpPr>
                  <p:cNvPr id="613" name="Rectangle 89"/>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614" name="Rectangle 90"/>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615" name="Titre 8"/>
          <p:cNvSpPr/>
          <p:nvPr/>
        </p:nvSpPr>
        <p:spPr>
          <a:xfrm>
            <a:off x="1536840" y="1252440"/>
            <a:ext cx="9118080" cy="437760"/>
          </a:xfrm>
          <a:prstGeom prst="rect">
            <a:avLst/>
          </a:prstGeom>
          <a:noFill/>
          <a:ln w="0">
            <a:noFill/>
          </a:ln>
        </p:spPr>
        <p:style>
          <a:lnRef idx="0"/>
          <a:fillRef idx="0"/>
          <a:effectRef idx="0"/>
          <a:fontRef idx="minor"/>
        </p:style>
        <p:txBody>
          <a:bodyPr>
            <a:noAutofit/>
          </a:bodyPr>
          <a:p>
            <a:pPr algn="ctr">
              <a:lnSpc>
                <a:spcPct val="90000"/>
              </a:lnSpc>
            </a:pPr>
            <a:r>
              <a:rPr b="1" lang="fr-FR" sz="2400" spc="-1" strike="noStrike">
                <a:solidFill>
                  <a:srgbClr val="203864"/>
                </a:solidFill>
                <a:latin typeface="Calibri"/>
              </a:rPr>
              <a:t>ET CE N’EST PAS TOUT, KIBARO POUR LE GRAND PUBLIC EST…</a:t>
            </a:r>
            <a:endParaRPr b="0" lang="fr-FR" sz="2400" spc="-1" strike="noStrike">
              <a:latin typeface="Arial"/>
            </a:endParaRPr>
          </a:p>
        </p:txBody>
      </p:sp>
      <p:sp>
        <p:nvSpPr>
          <p:cNvPr id="616" name="Rectangle 95"/>
          <p:cNvSpPr/>
          <p:nvPr/>
        </p:nvSpPr>
        <p:spPr>
          <a:xfrm>
            <a:off x="6478560" y="5733720"/>
            <a:ext cx="2231640" cy="638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Compatible</a:t>
            </a:r>
            <a:r>
              <a:rPr b="1" lang="fr-FR" sz="1400" spc="-1" strike="noStrike">
                <a:solidFill>
                  <a:srgbClr val="203864"/>
                </a:solidFill>
                <a:latin typeface="Calibri"/>
              </a:rPr>
              <a:t> </a:t>
            </a:r>
            <a:endParaRPr b="0" lang="fr-FR" sz="1400" spc="-1" strike="noStrike">
              <a:latin typeface="Arial"/>
            </a:endParaRPr>
          </a:p>
          <a:p>
            <a:pPr algn="ctr">
              <a:lnSpc>
                <a:spcPct val="100000"/>
              </a:lnSpc>
            </a:pPr>
            <a:r>
              <a:rPr b="0" lang="fr-FR" sz="1100" spc="-1" strike="noStrike">
                <a:solidFill>
                  <a:srgbClr val="203864"/>
                </a:solidFill>
                <a:latin typeface="Calibri"/>
              </a:rPr>
              <a:t>Sur tous les supports et tous </a:t>
            </a:r>
            <a:endParaRPr b="0" lang="fr-FR" sz="1100" spc="-1" strike="noStrike">
              <a:latin typeface="Arial"/>
            </a:endParaRPr>
          </a:p>
          <a:p>
            <a:pPr algn="ctr">
              <a:lnSpc>
                <a:spcPct val="100000"/>
              </a:lnSpc>
            </a:pPr>
            <a:r>
              <a:rPr b="0" lang="fr-FR" sz="1100" spc="-1" strike="noStrike">
                <a:solidFill>
                  <a:srgbClr val="203864"/>
                </a:solidFill>
                <a:latin typeface="Calibri"/>
              </a:rPr>
              <a:t>les navigateurs</a:t>
            </a:r>
            <a:endParaRPr b="0" lang="fr-FR" sz="1100" spc="-1" strike="noStrike">
              <a:latin typeface="Arial"/>
            </a:endParaRPr>
          </a:p>
        </p:txBody>
      </p:sp>
      <p:grpSp>
        <p:nvGrpSpPr>
          <p:cNvPr id="617" name="Groupe 96"/>
          <p:cNvGrpSpPr/>
          <p:nvPr/>
        </p:nvGrpSpPr>
        <p:grpSpPr>
          <a:xfrm>
            <a:off x="6851160" y="4404600"/>
            <a:ext cx="1486440" cy="1317960"/>
            <a:chOff x="6851160" y="4404600"/>
            <a:chExt cx="1486440" cy="1317960"/>
          </a:xfrm>
        </p:grpSpPr>
        <p:pic>
          <p:nvPicPr>
            <p:cNvPr id="618" name="Picture 22" descr="Icône applications, web, navigateur"/>
            <p:cNvPicPr/>
            <p:nvPr/>
          </p:nvPicPr>
          <p:blipFill>
            <a:blip r:embed="rId6"/>
            <a:stretch/>
          </p:blipFill>
          <p:spPr>
            <a:xfrm>
              <a:off x="7118640" y="4503600"/>
              <a:ext cx="1218960" cy="1218960"/>
            </a:xfrm>
            <a:prstGeom prst="rect">
              <a:avLst/>
            </a:prstGeom>
            <a:ln w="0">
              <a:noFill/>
            </a:ln>
          </p:spPr>
        </p:pic>
        <p:grpSp>
          <p:nvGrpSpPr>
            <p:cNvPr id="619" name="Groupe 98"/>
            <p:cNvGrpSpPr/>
            <p:nvPr/>
          </p:nvGrpSpPr>
          <p:grpSpPr>
            <a:xfrm>
              <a:off x="6851160" y="4404600"/>
              <a:ext cx="1486080" cy="890280"/>
              <a:chOff x="6851160" y="4404600"/>
              <a:chExt cx="1486080" cy="890280"/>
            </a:xfrm>
          </p:grpSpPr>
          <p:pic>
            <p:nvPicPr>
              <p:cNvPr id="620" name="Picture 4" descr="Icône ouvert, portable, ordinateur"/>
              <p:cNvPicPr/>
              <p:nvPr/>
            </p:nvPicPr>
            <p:blipFill>
              <a:blip r:embed="rId7"/>
              <a:stretch/>
            </p:blipFill>
            <p:spPr>
              <a:xfrm>
                <a:off x="6851160" y="4557960"/>
                <a:ext cx="736920" cy="73692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pic>
            <p:nvPicPr>
              <p:cNvPr id="621" name="Picture 6" descr="Icône mobile, téléphone"/>
              <p:cNvPicPr/>
              <p:nvPr/>
            </p:nvPicPr>
            <p:blipFill>
              <a:blip r:embed="rId8"/>
              <a:stretch/>
            </p:blipFill>
            <p:spPr>
              <a:xfrm>
                <a:off x="7939440" y="4510800"/>
                <a:ext cx="397800" cy="39780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pic>
            <p:nvPicPr>
              <p:cNvPr id="622" name="Picture 8" descr="Icône tablette, outil"/>
              <p:cNvPicPr/>
              <p:nvPr/>
            </p:nvPicPr>
            <p:blipFill>
              <a:blip r:embed="rId9"/>
              <a:stretch/>
            </p:blipFill>
            <p:spPr>
              <a:xfrm>
                <a:off x="7488720" y="4404600"/>
                <a:ext cx="455760" cy="45576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grpSp>
      </p:grpSp>
      <p:pic>
        <p:nvPicPr>
          <p:cNvPr id="623" name="Image 9" descr=""/>
          <p:cNvPicPr/>
          <p:nvPr/>
        </p:nvPicPr>
        <p:blipFill>
          <a:blip r:embed="rId10"/>
          <a:stretch/>
        </p:blipFill>
        <p:spPr>
          <a:xfrm>
            <a:off x="6513480" y="2120040"/>
            <a:ext cx="2161800" cy="1485720"/>
          </a:xfrm>
          <a:prstGeom prst="rect">
            <a:avLst/>
          </a:prstGeom>
          <a:ln w="0">
            <a:noFill/>
          </a:ln>
          <a:effectLst>
            <a:softEdge rad="112680"/>
          </a:effectLst>
        </p:spPr>
      </p:pic>
      <p:sp>
        <p:nvSpPr>
          <p:cNvPr id="624" name="Rectangle 104"/>
          <p:cNvSpPr/>
          <p:nvPr/>
        </p:nvSpPr>
        <p:spPr>
          <a:xfrm>
            <a:off x="647856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Fiable</a:t>
            </a:r>
            <a:endParaRPr b="0" lang="fr-FR" sz="1200" spc="-1" strike="noStrike">
              <a:latin typeface="Arial"/>
            </a:endParaRPr>
          </a:p>
          <a:p>
            <a:pPr algn="ctr">
              <a:lnSpc>
                <a:spcPct val="100000"/>
              </a:lnSpc>
            </a:pPr>
            <a:r>
              <a:rPr b="0" lang="fr-FR" sz="1100" spc="-1" strike="noStrike">
                <a:solidFill>
                  <a:srgbClr val="203864"/>
                </a:solidFill>
                <a:latin typeface="Calibri"/>
              </a:rPr>
              <a:t>Information vérifiée avant envoi vers l’administration</a:t>
            </a:r>
            <a:endParaRPr b="0" lang="fr-FR" sz="1100" spc="-1" strike="noStrike">
              <a:latin typeface="Arial"/>
            </a:endParaRPr>
          </a:p>
        </p:txBody>
      </p:sp>
      <p:pic>
        <p:nvPicPr>
          <p:cNvPr id="625" name="Image 10" descr=""/>
          <p:cNvPicPr/>
          <p:nvPr/>
        </p:nvPicPr>
        <p:blipFill>
          <a:blip r:embed="rId11"/>
          <a:stretch/>
        </p:blipFill>
        <p:spPr>
          <a:xfrm>
            <a:off x="948240" y="4261680"/>
            <a:ext cx="1233360" cy="1471680"/>
          </a:xfrm>
          <a:prstGeom prst="rect">
            <a:avLst/>
          </a:prstGeom>
          <a:ln w="0">
            <a:noFill/>
          </a:ln>
        </p:spPr>
      </p:pic>
      <p:grpSp>
        <p:nvGrpSpPr>
          <p:cNvPr id="626" name="Groupe 41"/>
          <p:cNvGrpSpPr/>
          <p:nvPr/>
        </p:nvGrpSpPr>
        <p:grpSpPr>
          <a:xfrm>
            <a:off x="11266920" y="143280"/>
            <a:ext cx="501120" cy="826920"/>
            <a:chOff x="11266920" y="143280"/>
            <a:chExt cx="501120" cy="826920"/>
          </a:xfrm>
        </p:grpSpPr>
        <p:pic>
          <p:nvPicPr>
            <p:cNvPr id="627" name="Picture 16" descr="Icône personnes, silhouettes, utilisateurs"/>
            <p:cNvPicPr/>
            <p:nvPr/>
          </p:nvPicPr>
          <p:blipFill>
            <a:blip r:embed="rId12"/>
            <a:stretch/>
          </p:blipFill>
          <p:spPr>
            <a:xfrm>
              <a:off x="11266920" y="471600"/>
              <a:ext cx="501120" cy="498600"/>
            </a:xfrm>
            <a:prstGeom prst="rect">
              <a:avLst/>
            </a:prstGeom>
            <a:ln w="0">
              <a:noFill/>
            </a:ln>
          </p:spPr>
        </p:pic>
        <p:pic>
          <p:nvPicPr>
            <p:cNvPr id="628" name="Picture 12" descr="Icône chat, dialogue, des bulles, des bulles, de parler, de orange"/>
            <p:cNvPicPr/>
            <p:nvPr/>
          </p:nvPicPr>
          <p:blipFill>
            <a:blip r:embed="rId13"/>
            <a:stretch/>
          </p:blipFill>
          <p:spPr>
            <a:xfrm>
              <a:off x="11266920" y="143280"/>
              <a:ext cx="411480" cy="409320"/>
            </a:xfrm>
            <a:prstGeom prst="rect">
              <a:avLst/>
            </a:prstGeom>
            <a:ln w="0">
              <a:noFill/>
            </a:ln>
          </p:spPr>
        </p:pic>
      </p:grpSp>
      <p:sp>
        <p:nvSpPr>
          <p:cNvPr id="629" name="ZoneTexte 44"/>
          <p:cNvSpPr/>
          <p:nvPr/>
        </p:nvSpPr>
        <p:spPr>
          <a:xfrm>
            <a:off x="9474480" y="3432240"/>
            <a:ext cx="2231640" cy="7750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Anonymat et RGPD</a:t>
            </a:r>
            <a:endParaRPr b="0" lang="fr-FR" sz="1200" spc="-1" strike="noStrike">
              <a:latin typeface="Arial"/>
            </a:endParaRPr>
          </a:p>
          <a:p>
            <a:pPr algn="ctr">
              <a:lnSpc>
                <a:spcPct val="100000"/>
              </a:lnSpc>
            </a:pPr>
            <a:r>
              <a:rPr b="0" lang="fr-FR" sz="1100" spc="-1" strike="noStrike">
                <a:solidFill>
                  <a:srgbClr val="203864"/>
                </a:solidFill>
                <a:latin typeface="Calibri"/>
              </a:rPr>
              <a:t>Chiffrement de bout en bout</a:t>
            </a:r>
            <a:endParaRPr b="0" lang="fr-FR" sz="1100" spc="-1" strike="noStrike">
              <a:latin typeface="Arial"/>
            </a:endParaRPr>
          </a:p>
          <a:p>
            <a:pPr algn="ctr">
              <a:lnSpc>
                <a:spcPct val="100000"/>
              </a:lnSpc>
            </a:pPr>
            <a:r>
              <a:rPr b="0" lang="fr-FR" sz="1100" spc="-1" strike="noStrike">
                <a:solidFill>
                  <a:srgbClr val="203864"/>
                </a:solidFill>
                <a:latin typeface="Calibri"/>
              </a:rPr>
              <a:t>des données personnelles et anonymat du signalant préservé</a:t>
            </a:r>
            <a:endParaRPr b="0" lang="fr-FR" sz="1100" spc="-1" strike="noStrike">
              <a:latin typeface="Arial"/>
            </a:endParaRPr>
          </a:p>
        </p:txBody>
      </p:sp>
      <p:pic>
        <p:nvPicPr>
          <p:cNvPr id="630" name="Picture 8" descr="Navigateur Incognito - Votre navigateur anonyme 50.0.56 ..."/>
          <p:cNvPicPr/>
          <p:nvPr/>
        </p:nvPicPr>
        <p:blipFill>
          <a:blip r:embed="rId14"/>
          <a:srcRect l="9639" t="7497" r="10002" b="14238"/>
          <a:stretch/>
        </p:blipFill>
        <p:spPr>
          <a:xfrm>
            <a:off x="9898560" y="2101320"/>
            <a:ext cx="1348920" cy="1313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1A948F2E-DADD-462D-ACE3-6305F3E097F6}"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632" name="Groupe 4"/>
          <p:cNvGrpSpPr/>
          <p:nvPr/>
        </p:nvGrpSpPr>
        <p:grpSpPr>
          <a:xfrm>
            <a:off x="1638360" y="487080"/>
            <a:ext cx="8914680" cy="527400"/>
            <a:chOff x="1638360" y="487080"/>
            <a:chExt cx="8914680" cy="527400"/>
          </a:xfrm>
        </p:grpSpPr>
        <p:sp>
          <p:nvSpPr>
            <p:cNvPr id="633" name="Connecteur droit 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634" name="Connecteur droit 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635" name="Groupe 7"/>
            <p:cNvGrpSpPr/>
            <p:nvPr/>
          </p:nvGrpSpPr>
          <p:grpSpPr>
            <a:xfrm>
              <a:off x="5845320" y="487080"/>
              <a:ext cx="501120" cy="527400"/>
              <a:chOff x="5845320" y="487080"/>
              <a:chExt cx="501120" cy="527400"/>
            </a:xfrm>
          </p:grpSpPr>
          <p:sp>
            <p:nvSpPr>
              <p:cNvPr id="636" name="Rectangle 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637" name="Groupe 9"/>
              <p:cNvGrpSpPr/>
              <p:nvPr/>
            </p:nvGrpSpPr>
            <p:grpSpPr>
              <a:xfrm>
                <a:off x="5869080" y="531360"/>
                <a:ext cx="453960" cy="438840"/>
                <a:chOff x="5869080" y="531360"/>
                <a:chExt cx="453960" cy="438840"/>
              </a:xfrm>
            </p:grpSpPr>
            <p:grpSp>
              <p:nvGrpSpPr>
                <p:cNvPr id="638" name="Groupe 10"/>
                <p:cNvGrpSpPr/>
                <p:nvPr/>
              </p:nvGrpSpPr>
              <p:grpSpPr>
                <a:xfrm>
                  <a:off x="5869080" y="645840"/>
                  <a:ext cx="353160" cy="324360"/>
                  <a:chOff x="5869080" y="645840"/>
                  <a:chExt cx="353160" cy="324360"/>
                </a:xfrm>
              </p:grpSpPr>
              <p:sp>
                <p:nvSpPr>
                  <p:cNvPr id="639" name="Rectangle 1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640" name="Rectangle 1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641" name="Groupe 11"/>
                <p:cNvGrpSpPr/>
                <p:nvPr/>
              </p:nvGrpSpPr>
              <p:grpSpPr>
                <a:xfrm>
                  <a:off x="5969880" y="531360"/>
                  <a:ext cx="353160" cy="324360"/>
                  <a:chOff x="5969880" y="531360"/>
                  <a:chExt cx="353160" cy="324360"/>
                </a:xfrm>
              </p:grpSpPr>
              <p:sp>
                <p:nvSpPr>
                  <p:cNvPr id="642" name="Rectangle 1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643" name="Rectangle 1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644"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203864"/>
                </a:solidFill>
                <a:latin typeface="Calibri"/>
              </a:rPr>
              <a:t>GRAND PUBLIC, POURQUOI ADOPTER KIBARO ?</a:t>
            </a:r>
            <a:endParaRPr b="0" lang="fr-FR" sz="2400" spc="-1" strike="noStrike">
              <a:latin typeface="Arial"/>
            </a:endParaRPr>
          </a:p>
        </p:txBody>
      </p:sp>
      <p:grpSp>
        <p:nvGrpSpPr>
          <p:cNvPr id="645" name="Groupe 33"/>
          <p:cNvGrpSpPr/>
          <p:nvPr/>
        </p:nvGrpSpPr>
        <p:grpSpPr>
          <a:xfrm>
            <a:off x="11266920" y="143280"/>
            <a:ext cx="501120" cy="826920"/>
            <a:chOff x="11266920" y="143280"/>
            <a:chExt cx="501120" cy="826920"/>
          </a:xfrm>
        </p:grpSpPr>
        <p:pic>
          <p:nvPicPr>
            <p:cNvPr id="646" name="Picture 16" descr="Icône personnes, silhouettes, utilisateurs"/>
            <p:cNvPicPr/>
            <p:nvPr/>
          </p:nvPicPr>
          <p:blipFill>
            <a:blip r:embed="rId1"/>
            <a:stretch/>
          </p:blipFill>
          <p:spPr>
            <a:xfrm>
              <a:off x="11266920" y="471600"/>
              <a:ext cx="501120" cy="498600"/>
            </a:xfrm>
            <a:prstGeom prst="rect">
              <a:avLst/>
            </a:prstGeom>
            <a:ln w="0">
              <a:noFill/>
            </a:ln>
          </p:spPr>
        </p:pic>
        <p:pic>
          <p:nvPicPr>
            <p:cNvPr id="647" name="Picture 12" descr="Icône chat, dialogue, des bulles, des bulles, de parler, de orange"/>
            <p:cNvPicPr/>
            <p:nvPr/>
          </p:nvPicPr>
          <p:blipFill>
            <a:blip r:embed="rId2"/>
            <a:stretch/>
          </p:blipFill>
          <p:spPr>
            <a:xfrm>
              <a:off x="11266920" y="143280"/>
              <a:ext cx="411480" cy="409320"/>
            </a:xfrm>
            <a:prstGeom prst="rect">
              <a:avLst/>
            </a:prstGeom>
            <a:ln w="0">
              <a:noFill/>
            </a:ln>
          </p:spPr>
        </p:pic>
      </p:grpSp>
      <p:grpSp>
        <p:nvGrpSpPr>
          <p:cNvPr id="648" name="Groupe 2"/>
          <p:cNvGrpSpPr/>
          <p:nvPr/>
        </p:nvGrpSpPr>
        <p:grpSpPr>
          <a:xfrm>
            <a:off x="2215440" y="2235600"/>
            <a:ext cx="7760880" cy="4024080"/>
            <a:chOff x="2215440" y="2235600"/>
            <a:chExt cx="7760880" cy="4024080"/>
          </a:xfrm>
        </p:grpSpPr>
        <p:sp>
          <p:nvSpPr>
            <p:cNvPr id="649" name="Rectangle 19"/>
            <p:cNvSpPr/>
            <p:nvPr/>
          </p:nvSpPr>
          <p:spPr>
            <a:xfrm>
              <a:off x="2911320" y="223560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203864"/>
                  </a:solidFill>
                  <a:latin typeface="Calibri"/>
                </a:rPr>
                <a:t>Informez vos administrations </a:t>
              </a:r>
              <a:r>
                <a:rPr b="0" lang="fr-FR" sz="1200" spc="-1" strike="noStrike">
                  <a:solidFill>
                    <a:srgbClr val="203864"/>
                  </a:solidFill>
                  <a:latin typeface="Calibri"/>
                </a:rPr>
                <a:t>en signalant simplement en temps réel et depuis votre smartphone les incidents que vous rencontrez.</a:t>
              </a:r>
              <a:endParaRPr b="0" lang="fr-FR" sz="1200" spc="-1" strike="noStrike">
                <a:latin typeface="Arial"/>
              </a:endParaRPr>
            </a:p>
          </p:txBody>
        </p:sp>
        <p:sp>
          <p:nvSpPr>
            <p:cNvPr id="650" name="Rectangle 22"/>
            <p:cNvSpPr/>
            <p:nvPr/>
          </p:nvSpPr>
          <p:spPr>
            <a:xfrm>
              <a:off x="2911320" y="382824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203864"/>
                  </a:solidFill>
                  <a:latin typeface="Calibri"/>
                </a:rPr>
                <a:t>Soyez enfin entendus </a:t>
              </a:r>
              <a:r>
                <a:rPr b="0" lang="fr-FR" sz="1200" spc="-1" strike="noStrike">
                  <a:solidFill>
                    <a:srgbClr val="203864"/>
                  </a:solidFill>
                  <a:latin typeface="Calibri"/>
                </a:rPr>
                <a:t>tous vos signalements arrivent directement au </a:t>
              </a:r>
              <a:r>
                <a:rPr b="1" lang="fr-FR" sz="1200" spc="-1" strike="noStrike">
                  <a:solidFill>
                    <a:srgbClr val="203864"/>
                  </a:solidFill>
                  <a:latin typeface="Calibri"/>
                </a:rPr>
                <a:t>bon</a:t>
              </a:r>
              <a:r>
                <a:rPr b="0" lang="fr-FR" sz="1200" spc="-1" strike="noStrike">
                  <a:solidFill>
                    <a:srgbClr val="203864"/>
                  </a:solidFill>
                  <a:latin typeface="Calibri"/>
                </a:rPr>
                <a:t> interlocuteur. KIBARO vous garantit 0 filtre et 0 intermédiaire !</a:t>
              </a:r>
              <a:endParaRPr b="0" lang="fr-FR" sz="1200" spc="-1" strike="noStrike">
                <a:latin typeface="Arial"/>
              </a:endParaRPr>
            </a:p>
          </p:txBody>
        </p:sp>
        <p:sp>
          <p:nvSpPr>
            <p:cNvPr id="651" name="Rectangle 25"/>
            <p:cNvSpPr/>
            <p:nvPr/>
          </p:nvSpPr>
          <p:spPr>
            <a:xfrm>
              <a:off x="2911320" y="542124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203864"/>
                  </a:solidFill>
                  <a:latin typeface="Calibri"/>
                </a:rPr>
                <a:t>Faites gagner du temps à la collectivité </a:t>
              </a:r>
              <a:r>
                <a:rPr b="0" lang="fr-FR" sz="1200" spc="-1" strike="noStrike">
                  <a:solidFill>
                    <a:srgbClr val="203864"/>
                  </a:solidFill>
                  <a:latin typeface="Calibri"/>
                </a:rPr>
                <a:t>grâce à des signalements vérifiés, centralisés et catégorisés.</a:t>
              </a:r>
              <a:endParaRPr b="0" lang="fr-FR" sz="1200" spc="-1" strike="noStrike">
                <a:latin typeface="Arial"/>
              </a:endParaRPr>
            </a:p>
          </p:txBody>
        </p:sp>
        <p:sp>
          <p:nvSpPr>
            <p:cNvPr id="652" name="Rectangle 28"/>
            <p:cNvSpPr/>
            <p:nvPr/>
          </p:nvSpPr>
          <p:spPr>
            <a:xfrm>
              <a:off x="6923160" y="303192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203864"/>
                  </a:solidFill>
                  <a:latin typeface="Calibri"/>
                </a:rPr>
                <a:t>Soyez assurés du bon traitement de vos signalement, </a:t>
              </a:r>
              <a:r>
                <a:rPr b="0" lang="fr-FR" sz="1200" spc="-1" strike="noStrike">
                  <a:solidFill>
                    <a:srgbClr val="203864"/>
                  </a:solidFill>
                  <a:latin typeface="Calibri"/>
                </a:rPr>
                <a:t>en suivant l’évolution de leur traitement dans KIBARO.</a:t>
              </a:r>
              <a:endParaRPr b="0" lang="fr-FR" sz="1200" spc="-1" strike="noStrike">
                <a:latin typeface="Arial"/>
              </a:endParaRPr>
            </a:p>
          </p:txBody>
        </p:sp>
        <p:pic>
          <p:nvPicPr>
            <p:cNvPr id="653" name="Picture 6" descr="Icône Vérifier, vérifié, appliquer, faire"/>
            <p:cNvPicPr/>
            <p:nvPr/>
          </p:nvPicPr>
          <p:blipFill>
            <a:blip r:embed="rId3"/>
            <a:stretch/>
          </p:blipFill>
          <p:spPr>
            <a:xfrm>
              <a:off x="6236280" y="3080160"/>
              <a:ext cx="741960" cy="741960"/>
            </a:xfrm>
            <a:prstGeom prst="rect">
              <a:avLst/>
            </a:prstGeom>
            <a:ln w="0">
              <a:noFill/>
            </a:ln>
          </p:spPr>
        </p:pic>
        <p:sp>
          <p:nvSpPr>
            <p:cNvPr id="654" name="Rectangle 31"/>
            <p:cNvSpPr/>
            <p:nvPr/>
          </p:nvSpPr>
          <p:spPr>
            <a:xfrm>
              <a:off x="6923160" y="462492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203864"/>
                  </a:solidFill>
                  <a:latin typeface="Calibri"/>
                </a:rPr>
                <a:t>Travaillez sur une plateforme simple d’utilisation et entièrement sécurisée.</a:t>
              </a:r>
              <a:endParaRPr b="0" lang="fr-FR" sz="1400" spc="-1" strike="noStrike">
                <a:latin typeface="Arial"/>
              </a:endParaRPr>
            </a:p>
          </p:txBody>
        </p:sp>
        <p:pic>
          <p:nvPicPr>
            <p:cNvPr id="655" name="Picture 20" descr="Icône Info, informations, message"/>
            <p:cNvPicPr/>
            <p:nvPr/>
          </p:nvPicPr>
          <p:blipFill>
            <a:blip r:embed="rId4"/>
            <a:stretch/>
          </p:blipFill>
          <p:spPr>
            <a:xfrm>
              <a:off x="2215440" y="2284560"/>
              <a:ext cx="741240" cy="741240"/>
            </a:xfrm>
            <a:prstGeom prst="rect">
              <a:avLst/>
            </a:prstGeom>
            <a:ln w="0">
              <a:noFill/>
            </a:ln>
          </p:spPr>
        </p:pic>
        <p:pic>
          <p:nvPicPr>
            <p:cNvPr id="656" name="Picture 6" descr="Icône Virale, Marché, haut-parleur"/>
            <p:cNvPicPr/>
            <p:nvPr/>
          </p:nvPicPr>
          <p:blipFill>
            <a:blip r:embed="rId5"/>
            <a:stretch/>
          </p:blipFill>
          <p:spPr>
            <a:xfrm>
              <a:off x="2215440" y="3876480"/>
              <a:ext cx="741240" cy="741240"/>
            </a:xfrm>
            <a:prstGeom prst="rect">
              <a:avLst/>
            </a:prstGeom>
            <a:ln w="0">
              <a:noFill/>
            </a:ln>
          </p:spPr>
        </p:pic>
        <p:pic>
          <p:nvPicPr>
            <p:cNvPr id="657" name="Picture 8" descr="Icône Mesurer, vitesse, chronomètre, le temps, le garde-temps, la minuterie"/>
            <p:cNvPicPr/>
            <p:nvPr/>
          </p:nvPicPr>
          <p:blipFill>
            <a:blip r:embed="rId6"/>
            <a:stretch/>
          </p:blipFill>
          <p:spPr>
            <a:xfrm>
              <a:off x="2215440" y="5470200"/>
              <a:ext cx="741240" cy="741240"/>
            </a:xfrm>
            <a:prstGeom prst="rect">
              <a:avLst/>
            </a:prstGeom>
            <a:ln w="0">
              <a:noFill/>
            </a:ln>
          </p:spPr>
        </p:pic>
        <p:pic>
          <p:nvPicPr>
            <p:cNvPr id="658" name="Picture 2" descr="Icône Clé, mot de passe"/>
            <p:cNvPicPr/>
            <p:nvPr/>
          </p:nvPicPr>
          <p:blipFill>
            <a:blip r:embed="rId7"/>
            <a:stretch/>
          </p:blipFill>
          <p:spPr>
            <a:xfrm>
              <a:off x="6236280" y="4673160"/>
              <a:ext cx="741240" cy="741240"/>
            </a:xfrm>
            <a:prstGeom prst="rect">
              <a:avLst/>
            </a:prstGeom>
            <a:ln w="0">
              <a:noFill/>
            </a:ln>
          </p:spPr>
        </p:pic>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Titre 3"/>
          <p:cNvSpPr/>
          <p:nvPr/>
        </p:nvSpPr>
        <p:spPr>
          <a:xfrm>
            <a:off x="1577520" y="2766240"/>
            <a:ext cx="6119640" cy="1325160"/>
          </a:xfrm>
          <a:prstGeom prst="rect">
            <a:avLst/>
          </a:prstGeom>
          <a:noFill/>
          <a:ln w="0">
            <a:noFill/>
          </a:ln>
        </p:spPr>
        <p:style>
          <a:lnRef idx="0"/>
          <a:fillRef idx="0"/>
          <a:effectRef idx="0"/>
          <a:fontRef idx="minor"/>
        </p:style>
        <p:txBody>
          <a:bodyPr anchor="ctr">
            <a:noAutofit/>
          </a:bodyPr>
          <a:p>
            <a:pPr>
              <a:lnSpc>
                <a:spcPct val="90000"/>
              </a:lnSpc>
            </a:pPr>
            <a:r>
              <a:rPr b="0" lang="fr-FR" sz="5400" spc="-1" strike="noStrike">
                <a:solidFill>
                  <a:srgbClr val="203864"/>
                </a:solidFill>
                <a:latin typeface="Calibri"/>
              </a:rPr>
              <a:t>POUR LES </a:t>
            </a:r>
            <a:endParaRPr b="0" lang="fr-FR" sz="5400" spc="-1" strike="noStrike">
              <a:latin typeface="Arial"/>
            </a:endParaRPr>
          </a:p>
          <a:p>
            <a:pPr>
              <a:lnSpc>
                <a:spcPct val="90000"/>
              </a:lnSpc>
            </a:pPr>
            <a:r>
              <a:rPr b="0" lang="fr-FR" sz="5400" spc="-1" strike="noStrike">
                <a:solidFill>
                  <a:srgbClr val="203864"/>
                </a:solidFill>
                <a:latin typeface="Calibri"/>
              </a:rPr>
              <a:t>PROFESSIONNELS</a:t>
            </a:r>
            <a:endParaRPr b="0" lang="fr-FR" sz="5400" spc="-1" strike="noStrike">
              <a:latin typeface="Arial"/>
            </a:endParaRPr>
          </a:p>
        </p:txBody>
      </p:sp>
      <p:grpSp>
        <p:nvGrpSpPr>
          <p:cNvPr id="660" name="Groupe 65"/>
          <p:cNvGrpSpPr/>
          <p:nvPr/>
        </p:nvGrpSpPr>
        <p:grpSpPr>
          <a:xfrm>
            <a:off x="390600" y="2921760"/>
            <a:ext cx="1001520" cy="1004400"/>
            <a:chOff x="390600" y="2921760"/>
            <a:chExt cx="1001520" cy="1004400"/>
          </a:xfrm>
        </p:grpSpPr>
        <p:sp>
          <p:nvSpPr>
            <p:cNvPr id="661" name="Rectangle 66"/>
            <p:cNvSpPr/>
            <p:nvPr/>
          </p:nvSpPr>
          <p:spPr>
            <a:xfrm>
              <a:off x="390600" y="2921760"/>
              <a:ext cx="1001520" cy="1004400"/>
            </a:xfrm>
            <a:prstGeom prst="rect">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grpSp>
          <p:nvGrpSpPr>
            <p:cNvPr id="662" name="Groupe 67"/>
            <p:cNvGrpSpPr/>
            <p:nvPr/>
          </p:nvGrpSpPr>
          <p:grpSpPr>
            <a:xfrm>
              <a:off x="444960" y="2994120"/>
              <a:ext cx="893160" cy="860400"/>
              <a:chOff x="444960" y="2994120"/>
              <a:chExt cx="893160" cy="860400"/>
            </a:xfrm>
          </p:grpSpPr>
          <p:grpSp>
            <p:nvGrpSpPr>
              <p:cNvPr id="663" name="Groupe 68"/>
              <p:cNvGrpSpPr/>
              <p:nvPr/>
            </p:nvGrpSpPr>
            <p:grpSpPr>
              <a:xfrm>
                <a:off x="444960" y="3211560"/>
                <a:ext cx="701280" cy="642960"/>
                <a:chOff x="444960" y="3211560"/>
                <a:chExt cx="701280" cy="642960"/>
              </a:xfrm>
            </p:grpSpPr>
            <p:sp>
              <p:nvSpPr>
                <p:cNvPr id="664" name="Rectangle 72"/>
                <p:cNvSpPr/>
                <p:nvPr/>
              </p:nvSpPr>
              <p:spPr>
                <a:xfrm rot="18682200">
                  <a:off x="720000" y="31323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65" name="Rectangle 73"/>
                <p:cNvSpPr/>
                <p:nvPr/>
              </p:nvSpPr>
              <p:spPr>
                <a:xfrm rot="2482200">
                  <a:off x="637200" y="342576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666" name="Groupe 69"/>
              <p:cNvGrpSpPr/>
              <p:nvPr/>
            </p:nvGrpSpPr>
            <p:grpSpPr>
              <a:xfrm>
                <a:off x="636840" y="2994120"/>
                <a:ext cx="701280" cy="642960"/>
                <a:chOff x="636840" y="2994120"/>
                <a:chExt cx="701280" cy="642960"/>
              </a:xfrm>
            </p:grpSpPr>
            <p:sp>
              <p:nvSpPr>
                <p:cNvPr id="667" name="Rectangle 70"/>
                <p:cNvSpPr/>
                <p:nvPr/>
              </p:nvSpPr>
              <p:spPr>
                <a:xfrm rot="7882200">
                  <a:off x="911520" y="29145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68" name="Rectangle 71"/>
                <p:cNvSpPr/>
                <p:nvPr/>
              </p:nvSpPr>
              <p:spPr>
                <a:xfrm rot="13282200">
                  <a:off x="994680" y="302040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sp>
        <p:nvSpPr>
          <p:cNvPr id="669"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1DAB0430-6209-48EB-9484-2BB2A56BAAB8}" type="slidenum">
              <a:rPr b="0" lang="fr-FR" sz="1200" spc="-1" strike="noStrike">
                <a:solidFill>
                  <a:srgbClr val="334980"/>
                </a:solidFill>
                <a:latin typeface="Calibri"/>
              </a:rPr>
              <a:t>&lt;number&gt;</a:t>
            </a:fld>
            <a:endParaRPr b="0" lang="fr-FR" sz="1200" spc="-1" strike="noStrike">
              <a:latin typeface="Times New Roman"/>
            </a:endParaRPr>
          </a:p>
        </p:txBody>
      </p:sp>
      <p:sp>
        <p:nvSpPr>
          <p:cNvPr id="670" name="Organigramme : Terminateur 25"/>
          <p:cNvSpPr/>
          <p:nvPr/>
        </p:nvSpPr>
        <p:spPr>
          <a:xfrm>
            <a:off x="3966480" y="5772960"/>
            <a:ext cx="2339640" cy="719640"/>
          </a:xfrm>
          <a:prstGeom prst="flowChartTerminator">
            <a:avLst/>
          </a:prstGeom>
          <a:noFill/>
          <a:ln w="28575">
            <a:solidFill>
              <a:srgbClr val="4472c4">
                <a:lumMod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203864"/>
                </a:solidFill>
                <a:latin typeface="Calibri"/>
              </a:rPr>
              <a:t>COMMENCER</a:t>
            </a:r>
            <a:endParaRPr b="0" lang="fr-FR" sz="1800" spc="-1" strike="noStrike">
              <a:latin typeface="Arial"/>
            </a:endParaRPr>
          </a:p>
        </p:txBody>
      </p:sp>
      <p:grpSp>
        <p:nvGrpSpPr>
          <p:cNvPr id="671" name="Groupe 22"/>
          <p:cNvGrpSpPr/>
          <p:nvPr/>
        </p:nvGrpSpPr>
        <p:grpSpPr>
          <a:xfrm>
            <a:off x="7644600" y="545040"/>
            <a:ext cx="3875760" cy="5642640"/>
            <a:chOff x="7644600" y="545040"/>
            <a:chExt cx="3875760" cy="5642640"/>
          </a:xfrm>
        </p:grpSpPr>
        <p:sp>
          <p:nvSpPr>
            <p:cNvPr id="672" name="Rectangle : coins arrondis 23"/>
            <p:cNvSpPr/>
            <p:nvPr/>
          </p:nvSpPr>
          <p:spPr>
            <a:xfrm>
              <a:off x="7644600" y="545040"/>
              <a:ext cx="3875760" cy="5642640"/>
            </a:xfrm>
            <a:prstGeom prst="roundRect">
              <a:avLst>
                <a:gd name="adj" fmla="val 7341"/>
              </a:avLst>
            </a:prstGeom>
            <a:solidFill>
              <a:schemeClr val="tx1"/>
            </a:solidFill>
            <a:ln>
              <a:solidFill>
                <a:srgbClr val="325490"/>
              </a:solidFill>
            </a:ln>
          </p:spPr>
          <p:style>
            <a:lnRef idx="2">
              <a:schemeClr val="accent1">
                <a:shade val="50000"/>
              </a:schemeClr>
            </a:lnRef>
            <a:fillRef idx="1">
              <a:schemeClr val="accent1"/>
            </a:fillRef>
            <a:effectRef idx="0">
              <a:schemeClr val="accent1"/>
            </a:effectRef>
            <a:fontRef idx="minor"/>
          </p:style>
        </p:sp>
        <p:grpSp>
          <p:nvGrpSpPr>
            <p:cNvPr id="673" name="Groupe 24"/>
            <p:cNvGrpSpPr/>
            <p:nvPr/>
          </p:nvGrpSpPr>
          <p:grpSpPr>
            <a:xfrm>
              <a:off x="7756920" y="844200"/>
              <a:ext cx="606240" cy="275040"/>
              <a:chOff x="7756920" y="844200"/>
              <a:chExt cx="606240" cy="275040"/>
            </a:xfrm>
          </p:grpSpPr>
          <p:sp>
            <p:nvSpPr>
              <p:cNvPr id="674" name="Rectangle 30"/>
              <p:cNvSpPr/>
              <p:nvPr/>
            </p:nvSpPr>
            <p:spPr>
              <a:xfrm>
                <a:off x="7756920" y="856080"/>
                <a:ext cx="503640" cy="169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Wingdings"/>
                  </a:rPr>
                  <a:t></a:t>
                </a:r>
                <a:endParaRPr b="0" lang="fr-FR" sz="1800" spc="-1" strike="noStrike">
                  <a:latin typeface="Arial"/>
                </a:endParaRPr>
              </a:p>
            </p:txBody>
          </p:sp>
          <p:sp>
            <p:nvSpPr>
              <p:cNvPr id="675" name="Rectangle 31"/>
              <p:cNvSpPr/>
              <p:nvPr/>
            </p:nvSpPr>
            <p:spPr>
              <a:xfrm>
                <a:off x="8178840" y="844200"/>
                <a:ext cx="184320" cy="275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spAutoFit/>
              </a:bodyPr>
              <a:p>
                <a:pPr algn="ctr">
                  <a:lnSpc>
                    <a:spcPct val="100000"/>
                  </a:lnSpc>
                </a:pPr>
                <a:r>
                  <a:rPr b="0" lang="fr-FR" sz="1800" spc="-1" strike="noStrike">
                    <a:solidFill>
                      <a:srgbClr val="ffffff"/>
                    </a:solidFill>
                    <a:latin typeface="Symbol"/>
                  </a:rPr>
                  <a:t></a:t>
                </a:r>
                <a:endParaRPr b="0" lang="fr-FR" sz="1800" spc="-1" strike="noStrike">
                  <a:latin typeface="Arial"/>
                </a:endParaRPr>
              </a:p>
            </p:txBody>
          </p:sp>
        </p:grpSp>
        <p:sp>
          <p:nvSpPr>
            <p:cNvPr id="676" name="Rectangle 26"/>
            <p:cNvSpPr/>
            <p:nvPr/>
          </p:nvSpPr>
          <p:spPr>
            <a:xfrm>
              <a:off x="9292680" y="902160"/>
              <a:ext cx="478440" cy="13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4G</a:t>
              </a:r>
              <a:endParaRPr b="0" lang="fr-FR" sz="1800" spc="-1" strike="noStrike">
                <a:latin typeface="Arial"/>
              </a:endParaRPr>
            </a:p>
          </p:txBody>
        </p:sp>
        <p:pic>
          <p:nvPicPr>
            <p:cNvPr id="677" name="Image 27" descr=""/>
            <p:cNvPicPr/>
            <p:nvPr/>
          </p:nvPicPr>
          <p:blipFill>
            <a:blip r:embed="rId1"/>
            <a:srcRect l="0" t="0" r="16877" b="16585"/>
            <a:stretch/>
          </p:blipFill>
          <p:spPr>
            <a:xfrm>
              <a:off x="10701000" y="793800"/>
              <a:ext cx="691200" cy="354600"/>
            </a:xfrm>
            <a:prstGeom prst="rect">
              <a:avLst/>
            </a:prstGeom>
            <a:ln w="0">
              <a:noFill/>
            </a:ln>
          </p:spPr>
        </p:pic>
        <p:pic>
          <p:nvPicPr>
            <p:cNvPr id="678" name="Image 28" descr=""/>
            <p:cNvPicPr/>
            <p:nvPr/>
          </p:nvPicPr>
          <p:blipFill>
            <a:blip r:embed="rId2"/>
            <a:stretch/>
          </p:blipFill>
          <p:spPr>
            <a:xfrm>
              <a:off x="7837200" y="1266120"/>
              <a:ext cx="3563280" cy="4608360"/>
            </a:xfrm>
            <a:prstGeom prst="rect">
              <a:avLst/>
            </a:prstGeom>
            <a:ln w="0">
              <a:noFill/>
            </a:ln>
          </p:spPr>
        </p:pic>
        <p:sp>
          <p:nvSpPr>
            <p:cNvPr id="679" name="Rectangle 29"/>
            <p:cNvSpPr/>
            <p:nvPr/>
          </p:nvSpPr>
          <p:spPr>
            <a:xfrm>
              <a:off x="8349480" y="1266120"/>
              <a:ext cx="3051000" cy="460836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p:style>
          <p:txBody>
            <a:bodyPr lIns="72000" rIns="72000" tIns="45000" bIns="45000">
              <a:noAutofit/>
            </a:bodyPr>
            <a:p>
              <a:pPr>
                <a:lnSpc>
                  <a:spcPct val="150000"/>
                </a:lnSpc>
              </a:pPr>
              <a:r>
                <a:rPr b="1" lang="fr-FR" sz="3600" spc="-1" strike="noStrike">
                  <a:solidFill>
                    <a:srgbClr val="ffffff"/>
                  </a:solidFill>
                  <a:latin typeface="Calibri"/>
                </a:rPr>
                <a:t>KIBARO</a:t>
              </a:r>
              <a:endParaRPr b="0" lang="fr-FR" sz="3600" spc="-1" strike="noStrike">
                <a:latin typeface="Arial"/>
              </a:endParaRPr>
            </a:p>
            <a:p>
              <a:pPr marL="185760">
                <a:lnSpc>
                  <a:spcPct val="100000"/>
                </a:lnSpc>
                <a:spcBef>
                  <a:spcPts val="1800"/>
                </a:spcBef>
                <a:spcAft>
                  <a:spcPts val="1800"/>
                </a:spcAft>
              </a:pPr>
              <a:r>
                <a:rPr b="1" lang="fr-FR" sz="2400" spc="-1" strike="noStrike">
                  <a:solidFill>
                    <a:srgbClr val="808080"/>
                  </a:solidFill>
                  <a:latin typeface="Calibri"/>
                </a:rPr>
                <a:t>NOTRE HISTOIRE</a:t>
              </a:r>
              <a:endParaRPr b="0" lang="fr-FR" sz="2400" spc="-1" strike="noStrike">
                <a:latin typeface="Arial"/>
              </a:endParaRPr>
            </a:p>
            <a:p>
              <a:pPr marL="185760">
                <a:lnSpc>
                  <a:spcPct val="100000"/>
                </a:lnSpc>
                <a:spcAft>
                  <a:spcPts val="601"/>
                </a:spcAft>
              </a:pPr>
              <a:r>
                <a:rPr b="1" lang="fr-FR" sz="2400" spc="-1" strike="noStrike">
                  <a:solidFill>
                    <a:srgbClr val="ffffff"/>
                  </a:solidFill>
                  <a:latin typeface="Calibri"/>
                </a:rPr>
                <a:t>DECOUVRIR KIBARO</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Administrations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Grand public</a:t>
              </a:r>
              <a:endParaRPr b="0" lang="fr-FR" sz="1500" spc="-1" strike="noStrike">
                <a:latin typeface="Arial"/>
              </a:endParaRPr>
            </a:p>
            <a:p>
              <a:pPr marL="627120" indent="-201240">
                <a:lnSpc>
                  <a:spcPct val="100000"/>
                </a:lnSpc>
                <a:spcAft>
                  <a:spcPts val="300"/>
                </a:spcAft>
                <a:buClr>
                  <a:srgbClr val="ffffff"/>
                </a:buClr>
                <a:buFont typeface="Wingdings" charset="2"/>
                <a:buChar char=""/>
              </a:pPr>
              <a:r>
                <a:rPr b="0" lang="fr-FR" sz="1500" spc="-1" strike="noStrike">
                  <a:solidFill>
                    <a:srgbClr val="ffffff"/>
                  </a:solidFill>
                  <a:latin typeface="Calibri"/>
                </a:rPr>
                <a:t>Professionnels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Organisations internationales</a:t>
              </a:r>
              <a:endParaRPr b="0" lang="fr-FR" sz="1500" spc="-1" strike="noStrike">
                <a:latin typeface="Arial"/>
              </a:endParaRPr>
            </a:p>
            <a:p>
              <a:pPr marL="712800">
                <a:lnSpc>
                  <a:spcPct val="100000"/>
                </a:lnSpc>
              </a:pPr>
              <a:endParaRPr b="0" lang="fr-FR" sz="1500" spc="-1" strike="noStrike">
                <a:latin typeface="Arial"/>
              </a:endParaRPr>
            </a:p>
            <a:p>
              <a:pPr marL="185760">
                <a:lnSpc>
                  <a:spcPct val="100000"/>
                </a:lnSpc>
                <a:spcAft>
                  <a:spcPts val="601"/>
                </a:spcAft>
              </a:pPr>
              <a:r>
                <a:rPr b="1" lang="fr-FR" sz="2400" spc="-1" strike="noStrike">
                  <a:solidFill>
                    <a:srgbClr val="808080"/>
                  </a:solidFill>
                  <a:latin typeface="Calibri"/>
                </a:rPr>
                <a:t>FONCTIONNALITES</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Parcours utilisateur</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Support &amp; sécurité</a:t>
              </a:r>
              <a:endParaRPr b="0" lang="fr-FR" sz="1500" spc="-1" strike="noStrike">
                <a:latin typeface="Arial"/>
              </a:endParaRPr>
            </a:p>
            <a:p>
              <a:pPr>
                <a:lnSpc>
                  <a:spcPct val="100000"/>
                </a:lnSpc>
                <a:spcBef>
                  <a:spcPts val="1800"/>
                </a:spcBef>
              </a:pPr>
              <a:endParaRPr b="0" lang="fr-FR" sz="1500" spc="-1" strike="noStrike">
                <a:latin typeface="Arial"/>
              </a:endParaRPr>
            </a:p>
          </p:txBody>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AC0A81AD-87D8-4C40-8863-D2BCDACFF520}" type="slidenum">
              <a:rPr b="0" lang="fr-FR" sz="1200" spc="-1" strike="noStrike">
                <a:solidFill>
                  <a:srgbClr val="ffffff"/>
                </a:solidFill>
                <a:latin typeface="Calibri"/>
              </a:rPr>
              <a:t>&lt;number&gt;</a:t>
            </a:fld>
            <a:endParaRPr b="0" lang="fr-FR" sz="1200" spc="-1" strike="noStrike">
              <a:latin typeface="Times New Roman"/>
            </a:endParaRPr>
          </a:p>
        </p:txBody>
      </p:sp>
      <p:sp>
        <p:nvSpPr>
          <p:cNvPr id="681"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ffffff"/>
                </a:solidFill>
                <a:latin typeface="Calibri"/>
              </a:rPr>
              <a:t>KIBARO, POUR TOUS LES PROFESSIONNELS ?</a:t>
            </a:r>
            <a:endParaRPr b="0" lang="fr-FR" sz="2400" spc="-1" strike="noStrike">
              <a:solidFill>
                <a:srgbClr val="000000"/>
              </a:solidFill>
              <a:latin typeface="Calibri"/>
            </a:endParaRPr>
          </a:p>
        </p:txBody>
      </p:sp>
      <p:sp>
        <p:nvSpPr>
          <p:cNvPr id="682" name="TextBox 12"/>
          <p:cNvSpPr/>
          <p:nvPr/>
        </p:nvSpPr>
        <p:spPr>
          <a:xfrm>
            <a:off x="594720" y="2626200"/>
            <a:ext cx="7262640" cy="2539080"/>
          </a:xfrm>
          <a:prstGeom prst="rect">
            <a:avLst/>
          </a:prstGeom>
          <a:noFill/>
          <a:ln w="0">
            <a:noFill/>
          </a:ln>
        </p:spPr>
        <p:style>
          <a:lnRef idx="0"/>
          <a:fillRef idx="0"/>
          <a:effectRef idx="0"/>
          <a:fontRef idx="minor"/>
        </p:style>
        <p:txBody>
          <a:bodyPr lIns="90000" rIns="90000" tIns="45000" bIns="45000">
            <a:noAutofit/>
          </a:bodyPr>
          <a:p>
            <a:pPr>
              <a:lnSpc>
                <a:spcPct val="150000"/>
              </a:lnSpc>
              <a:spcAft>
                <a:spcPts val="601"/>
              </a:spcAft>
            </a:pPr>
            <a:r>
              <a:rPr b="1" lang="fr-FR" sz="1500" spc="-1" strike="noStrike">
                <a:solidFill>
                  <a:srgbClr val="ffffff"/>
                </a:solidFill>
                <a:latin typeface="Calibri"/>
                <a:ea typeface="Montserrat Light"/>
              </a:rPr>
              <a:t>Avec KIBARO, accroissez le rayonnement  de votre entreprise.</a:t>
            </a:r>
            <a:endParaRPr b="0" lang="fr-FR" sz="1500" spc="-1" strike="noStrike">
              <a:latin typeface="Arial"/>
            </a:endParaRPr>
          </a:p>
          <a:p>
            <a:pPr>
              <a:lnSpc>
                <a:spcPct val="150000"/>
              </a:lnSpc>
              <a:spcAft>
                <a:spcPts val="601"/>
              </a:spcAft>
            </a:pPr>
            <a:endParaRPr b="0" lang="fr-FR" sz="1500" spc="-1" strike="noStrike">
              <a:latin typeface="Arial"/>
            </a:endParaRPr>
          </a:p>
          <a:p>
            <a:pPr>
              <a:lnSpc>
                <a:spcPct val="150000"/>
              </a:lnSpc>
              <a:spcAft>
                <a:spcPts val="601"/>
              </a:spcAft>
            </a:pPr>
            <a:r>
              <a:rPr b="1" lang="fr-FR" sz="1500" spc="-1" strike="noStrike">
                <a:solidFill>
                  <a:srgbClr val="ffffff"/>
                </a:solidFill>
                <a:latin typeface="Calibri"/>
                <a:ea typeface="Montserrat Light"/>
              </a:rPr>
              <a:t>Ayez en visibilité de nombreux appels à services pour des marchés proposés par les collectivités, mais surtout, la possibilité de les remporter et de développer votre activité.</a:t>
            </a:r>
            <a:endParaRPr b="0" lang="fr-FR" sz="1500" spc="-1" strike="noStrike">
              <a:latin typeface="Arial"/>
            </a:endParaRPr>
          </a:p>
          <a:p>
            <a:pPr>
              <a:lnSpc>
                <a:spcPct val="150000"/>
              </a:lnSpc>
              <a:spcAft>
                <a:spcPts val="601"/>
              </a:spcAft>
            </a:pPr>
            <a:endParaRPr b="0" lang="fr-FR" sz="1500" spc="-1" strike="noStrike">
              <a:latin typeface="Arial"/>
            </a:endParaRPr>
          </a:p>
          <a:p>
            <a:pPr>
              <a:lnSpc>
                <a:spcPct val="150000"/>
              </a:lnSpc>
              <a:spcAft>
                <a:spcPts val="601"/>
              </a:spcAft>
            </a:pPr>
            <a:r>
              <a:rPr b="1" lang="fr-FR" sz="1500" spc="-1" strike="noStrike">
                <a:solidFill>
                  <a:srgbClr val="ffffff"/>
                </a:solidFill>
                <a:latin typeface="Calibri"/>
                <a:ea typeface="Montserrat Light"/>
              </a:rPr>
              <a:t>Choisissez le marché et le périmètre </a:t>
            </a:r>
            <a:r>
              <a:rPr b="1" lang="fr-FR" sz="1500" spc="-1" strike="noStrike">
                <a:solidFill>
                  <a:srgbClr val="ffffff"/>
                </a:solidFill>
                <a:latin typeface="Lato Light"/>
                <a:ea typeface="Montserrat Light"/>
              </a:rPr>
              <a:t>–</a:t>
            </a:r>
            <a:r>
              <a:rPr b="1" lang="fr-FR" sz="1500" spc="-1" strike="noStrike">
                <a:solidFill>
                  <a:srgbClr val="ffffff"/>
                </a:solidFill>
                <a:latin typeface="Calibri"/>
                <a:ea typeface="Montserrat Light"/>
              </a:rPr>
              <a:t> local, régional ou national – sur lequel vous souhaitez vous positionner et intervenir !</a:t>
            </a:r>
            <a:endParaRPr b="0" lang="fr-FR" sz="1500" spc="-1" strike="noStrike">
              <a:latin typeface="Arial"/>
            </a:endParaRPr>
          </a:p>
          <a:p>
            <a:pPr>
              <a:lnSpc>
                <a:spcPct val="150000"/>
              </a:lnSpc>
              <a:spcAft>
                <a:spcPts val="601"/>
              </a:spcAft>
            </a:pPr>
            <a:r>
              <a:rPr b="1" lang="fr-FR" sz="1500" spc="-1" strike="noStrike">
                <a:solidFill>
                  <a:srgbClr val="ffffff"/>
                </a:solidFill>
                <a:latin typeface="Calibri"/>
                <a:ea typeface="Montserrat Light"/>
              </a:rPr>
              <a:t> </a:t>
            </a:r>
            <a:endParaRPr b="0" lang="fr-FR" sz="1500" spc="-1" strike="noStrike">
              <a:latin typeface="Arial"/>
            </a:endParaRPr>
          </a:p>
          <a:p>
            <a:pPr>
              <a:lnSpc>
                <a:spcPct val="150000"/>
              </a:lnSpc>
              <a:spcAft>
                <a:spcPts val="601"/>
              </a:spcAft>
            </a:pPr>
            <a:endParaRPr b="0" lang="fr-FR" sz="1500" spc="-1" strike="noStrike">
              <a:latin typeface="Arial"/>
            </a:endParaRPr>
          </a:p>
          <a:p>
            <a:pPr marL="285840">
              <a:lnSpc>
                <a:spcPct val="150000"/>
              </a:lnSpc>
              <a:spcAft>
                <a:spcPts val="601"/>
              </a:spcAft>
            </a:pPr>
            <a:endParaRPr b="0" lang="fr-FR" sz="1500" spc="-1" strike="noStrike">
              <a:latin typeface="Arial"/>
            </a:endParaRPr>
          </a:p>
        </p:txBody>
      </p:sp>
      <p:grpSp>
        <p:nvGrpSpPr>
          <p:cNvPr id="683" name="Groupe 26"/>
          <p:cNvGrpSpPr/>
          <p:nvPr/>
        </p:nvGrpSpPr>
        <p:grpSpPr>
          <a:xfrm>
            <a:off x="1638360" y="487080"/>
            <a:ext cx="8914680" cy="527400"/>
            <a:chOff x="1638360" y="487080"/>
            <a:chExt cx="8914680" cy="527400"/>
          </a:xfrm>
        </p:grpSpPr>
        <p:sp>
          <p:nvSpPr>
            <p:cNvPr id="684" name="Connecteur droit 27"/>
            <p:cNvSpPr/>
            <p:nvPr/>
          </p:nvSpPr>
          <p:spPr>
            <a:xfrm>
              <a:off x="163836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sp>
          <p:nvSpPr>
            <p:cNvPr id="685" name="Connecteur droit 28"/>
            <p:cNvSpPr/>
            <p:nvPr/>
          </p:nvSpPr>
          <p:spPr>
            <a:xfrm>
              <a:off x="673704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grpSp>
          <p:nvGrpSpPr>
            <p:cNvPr id="686" name="Groupe 29"/>
            <p:cNvGrpSpPr/>
            <p:nvPr/>
          </p:nvGrpSpPr>
          <p:grpSpPr>
            <a:xfrm>
              <a:off x="5845320" y="487080"/>
              <a:ext cx="501120" cy="527400"/>
              <a:chOff x="5845320" y="487080"/>
              <a:chExt cx="501120" cy="527400"/>
            </a:xfrm>
          </p:grpSpPr>
          <p:sp>
            <p:nvSpPr>
              <p:cNvPr id="687" name="Rectangle 30"/>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688" name="Groupe 31"/>
              <p:cNvGrpSpPr/>
              <p:nvPr/>
            </p:nvGrpSpPr>
            <p:grpSpPr>
              <a:xfrm>
                <a:off x="5869080" y="531360"/>
                <a:ext cx="453960" cy="438840"/>
                <a:chOff x="5869080" y="531360"/>
                <a:chExt cx="453960" cy="438840"/>
              </a:xfrm>
            </p:grpSpPr>
            <p:grpSp>
              <p:nvGrpSpPr>
                <p:cNvPr id="689" name="Groupe 32"/>
                <p:cNvGrpSpPr/>
                <p:nvPr/>
              </p:nvGrpSpPr>
              <p:grpSpPr>
                <a:xfrm>
                  <a:off x="5869080" y="645840"/>
                  <a:ext cx="353160" cy="324360"/>
                  <a:chOff x="5869080" y="645840"/>
                  <a:chExt cx="353160" cy="324360"/>
                </a:xfrm>
              </p:grpSpPr>
              <p:sp>
                <p:nvSpPr>
                  <p:cNvPr id="690" name="Rectangle 37"/>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691" name="Rectangle 38"/>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692" name="Groupe 33"/>
                <p:cNvGrpSpPr/>
                <p:nvPr/>
              </p:nvGrpSpPr>
              <p:grpSpPr>
                <a:xfrm>
                  <a:off x="5969880" y="531360"/>
                  <a:ext cx="353160" cy="324360"/>
                  <a:chOff x="5969880" y="531360"/>
                  <a:chExt cx="353160" cy="324360"/>
                </a:xfrm>
              </p:grpSpPr>
              <p:sp>
                <p:nvSpPr>
                  <p:cNvPr id="693" name="Rectangle 34"/>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694" name="Rectangle 35"/>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695" name="Image 20" descr=""/>
          <p:cNvPicPr/>
          <p:nvPr/>
        </p:nvPicPr>
        <p:blipFill>
          <a:blip r:embed="rId1"/>
          <a:stretch/>
        </p:blipFill>
        <p:spPr>
          <a:xfrm>
            <a:off x="10999440" y="0"/>
            <a:ext cx="1055880" cy="1087200"/>
          </a:xfrm>
          <a:prstGeom prst="rect">
            <a:avLst/>
          </a:prstGeom>
          <a:ln w="0">
            <a:noFill/>
          </a:ln>
        </p:spPr>
      </p:pic>
      <p:pic>
        <p:nvPicPr>
          <p:cNvPr id="696" name="Image 2" descr=""/>
          <p:cNvPicPr/>
          <p:nvPr/>
        </p:nvPicPr>
        <p:blipFill>
          <a:blip r:embed="rId2"/>
          <a:stretch/>
        </p:blipFill>
        <p:spPr>
          <a:xfrm>
            <a:off x="8963280" y="3368880"/>
            <a:ext cx="3228480" cy="23839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ZoneTexte 49"/>
          <p:cNvSpPr/>
          <p:nvPr/>
        </p:nvSpPr>
        <p:spPr>
          <a:xfrm>
            <a:off x="3482640" y="573372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Simple d’utilisation</a:t>
            </a:r>
            <a:endParaRPr b="0" lang="fr-FR" sz="1200" spc="-1" strike="noStrike">
              <a:latin typeface="Arial"/>
            </a:endParaRPr>
          </a:p>
          <a:p>
            <a:pPr algn="ctr">
              <a:lnSpc>
                <a:spcPct val="100000"/>
              </a:lnSpc>
            </a:pPr>
            <a:r>
              <a:rPr b="0" lang="fr-FR" sz="1100" spc="-1" strike="noStrike">
                <a:solidFill>
                  <a:srgbClr val="203864"/>
                </a:solidFill>
                <a:latin typeface="Calibri"/>
              </a:rPr>
              <a:t>Requiert un smartphone et une connexion internet</a:t>
            </a:r>
            <a:endParaRPr b="0" lang="fr-FR" sz="1100" spc="-1" strike="noStrike">
              <a:latin typeface="Arial"/>
            </a:endParaRPr>
          </a:p>
        </p:txBody>
      </p:sp>
      <p:sp>
        <p:nvSpPr>
          <p:cNvPr id="698" name="Rectangle 50"/>
          <p:cNvSpPr/>
          <p:nvPr/>
        </p:nvSpPr>
        <p:spPr>
          <a:xfrm>
            <a:off x="348264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Suivi bout-en-bout</a:t>
            </a:r>
            <a:endParaRPr b="0" lang="fr-FR" sz="1200" spc="-1" strike="noStrike">
              <a:latin typeface="Arial"/>
            </a:endParaRPr>
          </a:p>
          <a:p>
            <a:pPr algn="ctr">
              <a:lnSpc>
                <a:spcPct val="100000"/>
              </a:lnSpc>
            </a:pPr>
            <a:r>
              <a:rPr b="0" lang="fr-FR" sz="1100" spc="-1" strike="noStrike">
                <a:solidFill>
                  <a:srgbClr val="203864"/>
                </a:solidFill>
                <a:latin typeface="Calibri"/>
              </a:rPr>
              <a:t>Et donner la visibilité sur l’avancement des dossiers confiés</a:t>
            </a:r>
            <a:endParaRPr b="0" lang="fr-FR" sz="1100" spc="-1" strike="noStrike">
              <a:latin typeface="Arial"/>
            </a:endParaRPr>
          </a:p>
        </p:txBody>
      </p:sp>
      <p:sp>
        <p:nvSpPr>
          <p:cNvPr id="699" name="Rectangle 52"/>
          <p:cNvSpPr/>
          <p:nvPr/>
        </p:nvSpPr>
        <p:spPr>
          <a:xfrm>
            <a:off x="486360" y="5733720"/>
            <a:ext cx="2231640" cy="6076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Accessible et sécurisé</a:t>
            </a:r>
            <a:endParaRPr b="0" lang="fr-FR" sz="1200" spc="-1" strike="noStrike">
              <a:latin typeface="Arial"/>
            </a:endParaRPr>
          </a:p>
          <a:p>
            <a:pPr algn="ctr">
              <a:lnSpc>
                <a:spcPct val="100000"/>
              </a:lnSpc>
            </a:pPr>
            <a:r>
              <a:rPr b="0" lang="fr-FR" sz="1100" spc="-1" strike="noStrike">
                <a:solidFill>
                  <a:srgbClr val="203864"/>
                </a:solidFill>
                <a:latin typeface="Calibri"/>
              </a:rPr>
              <a:t>Authentification forte dès l'inscription et cryptage des données</a:t>
            </a:r>
            <a:endParaRPr b="0" lang="fr-FR" sz="1100" spc="-1" strike="noStrike">
              <a:latin typeface="Arial"/>
            </a:endParaRPr>
          </a:p>
        </p:txBody>
      </p:sp>
      <p:pic>
        <p:nvPicPr>
          <p:cNvPr id="700" name="Picture 2" descr="Icône cible"/>
          <p:cNvPicPr/>
          <p:nvPr/>
        </p:nvPicPr>
        <p:blipFill>
          <a:blip r:embed="rId1"/>
          <a:stretch/>
        </p:blipFill>
        <p:spPr>
          <a:xfrm>
            <a:off x="1080000" y="2311920"/>
            <a:ext cx="1044720" cy="1044720"/>
          </a:xfrm>
          <a:prstGeom prst="rect">
            <a:avLst/>
          </a:prstGeom>
          <a:ln w="0">
            <a:noFill/>
          </a:ln>
        </p:spPr>
      </p:pic>
      <p:sp>
        <p:nvSpPr>
          <p:cNvPr id="701" name="ZoneTexte 54"/>
          <p:cNvSpPr/>
          <p:nvPr/>
        </p:nvSpPr>
        <p:spPr>
          <a:xfrm>
            <a:off x="486360" y="3432240"/>
            <a:ext cx="2231640" cy="7750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Dédié</a:t>
            </a:r>
            <a:endParaRPr b="0" lang="fr-FR" sz="1200" spc="-1" strike="noStrike">
              <a:latin typeface="Arial"/>
            </a:endParaRPr>
          </a:p>
          <a:p>
            <a:pPr algn="ctr">
              <a:lnSpc>
                <a:spcPct val="100000"/>
              </a:lnSpc>
            </a:pPr>
            <a:r>
              <a:rPr b="0" lang="fr-FR" sz="1100" spc="-1" strike="noStrike">
                <a:solidFill>
                  <a:srgbClr val="203864"/>
                </a:solidFill>
                <a:latin typeface="Calibri"/>
              </a:rPr>
              <a:t>Pour proposer ses services pour traiter des signalements remontés dans KIBARO</a:t>
            </a:r>
            <a:endParaRPr b="0" lang="fr-FR" sz="1100" spc="-1" strike="noStrike">
              <a:latin typeface="Arial"/>
            </a:endParaRPr>
          </a:p>
        </p:txBody>
      </p:sp>
      <p:pic>
        <p:nvPicPr>
          <p:cNvPr id="702" name="Image 69" descr=""/>
          <p:cNvPicPr/>
          <p:nvPr/>
        </p:nvPicPr>
        <p:blipFill>
          <a:blip r:embed="rId2"/>
          <a:stretch/>
        </p:blipFill>
        <p:spPr>
          <a:xfrm>
            <a:off x="3966840" y="4404600"/>
            <a:ext cx="1090440" cy="1320480"/>
          </a:xfrm>
          <a:prstGeom prst="rect">
            <a:avLst/>
          </a:prstGeom>
          <a:ln w="0">
            <a:noFill/>
          </a:ln>
        </p:spPr>
      </p:pic>
      <p:sp>
        <p:nvSpPr>
          <p:cNvPr id="703" name="ZoneTexte 71"/>
          <p:cNvSpPr/>
          <p:nvPr/>
        </p:nvSpPr>
        <p:spPr>
          <a:xfrm>
            <a:off x="9474480" y="5733720"/>
            <a:ext cx="2231640" cy="6076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Support 24/7</a:t>
            </a:r>
            <a:endParaRPr b="0" lang="fr-FR" sz="1200" spc="-1" strike="noStrike">
              <a:latin typeface="Arial"/>
            </a:endParaRPr>
          </a:p>
          <a:p>
            <a:pPr algn="ctr">
              <a:lnSpc>
                <a:spcPct val="100000"/>
              </a:lnSpc>
            </a:pPr>
            <a:r>
              <a:rPr b="0" lang="fr-FR" sz="1100" spc="-1" strike="noStrike">
                <a:solidFill>
                  <a:srgbClr val="203864"/>
                </a:solidFill>
                <a:latin typeface="Calibri"/>
              </a:rPr>
              <a:t>Une équipe en 24/7 à votre écoute  et pour vous aider</a:t>
            </a:r>
            <a:endParaRPr b="0" lang="fr-FR" sz="1100" spc="-1" strike="noStrike">
              <a:latin typeface="Arial"/>
            </a:endParaRPr>
          </a:p>
        </p:txBody>
      </p:sp>
      <p:pic>
        <p:nvPicPr>
          <p:cNvPr id="704" name="Image 72" descr=""/>
          <p:cNvPicPr/>
          <p:nvPr/>
        </p:nvPicPr>
        <p:blipFill>
          <a:blip r:embed="rId3"/>
          <a:stretch/>
        </p:blipFill>
        <p:spPr>
          <a:xfrm>
            <a:off x="9933120" y="4404600"/>
            <a:ext cx="1314720" cy="1320480"/>
          </a:xfrm>
          <a:prstGeom prst="rect">
            <a:avLst/>
          </a:prstGeom>
          <a:ln w="0">
            <a:noFill/>
          </a:ln>
        </p:spPr>
      </p:pic>
      <p:grpSp>
        <p:nvGrpSpPr>
          <p:cNvPr id="705" name="Groupe 73"/>
          <p:cNvGrpSpPr/>
          <p:nvPr/>
        </p:nvGrpSpPr>
        <p:grpSpPr>
          <a:xfrm>
            <a:off x="3604680" y="2365200"/>
            <a:ext cx="1837080" cy="938160"/>
            <a:chOff x="3604680" y="2365200"/>
            <a:chExt cx="1837080" cy="938160"/>
          </a:xfrm>
        </p:grpSpPr>
        <p:pic>
          <p:nvPicPr>
            <p:cNvPr id="706" name="Image 74" descr=""/>
            <p:cNvPicPr/>
            <p:nvPr/>
          </p:nvPicPr>
          <p:blipFill>
            <a:blip r:embed="rId4"/>
            <a:stretch/>
          </p:blipFill>
          <p:spPr>
            <a:xfrm>
              <a:off x="3604680" y="2365200"/>
              <a:ext cx="950760" cy="921600"/>
            </a:xfrm>
            <a:prstGeom prst="rect">
              <a:avLst/>
            </a:prstGeom>
            <a:ln w="0">
              <a:noFill/>
            </a:ln>
          </p:spPr>
        </p:pic>
        <p:pic>
          <p:nvPicPr>
            <p:cNvPr id="707" name="Image 76" descr=""/>
            <p:cNvPicPr/>
            <p:nvPr/>
          </p:nvPicPr>
          <p:blipFill>
            <a:blip r:embed="rId5"/>
            <a:stretch/>
          </p:blipFill>
          <p:spPr>
            <a:xfrm>
              <a:off x="4547160" y="2365200"/>
              <a:ext cx="894600" cy="938160"/>
            </a:xfrm>
            <a:prstGeom prst="rect">
              <a:avLst/>
            </a:prstGeom>
            <a:ln w="0">
              <a:noFill/>
            </a:ln>
          </p:spPr>
        </p:pic>
      </p:grpSp>
      <p:sp>
        <p:nvSpPr>
          <p:cNvPr id="708" name="Espace réservé du numéro de diapositive 2"/>
          <p:cNvSpPr txBox="1"/>
          <p:nvPr/>
        </p:nvSpPr>
        <p:spPr>
          <a:xfrm>
            <a:off x="8610480" y="6356520"/>
            <a:ext cx="2742840" cy="364680"/>
          </a:xfrm>
          <a:prstGeom prst="rect">
            <a:avLst/>
          </a:prstGeom>
          <a:noFill/>
          <a:ln w="0">
            <a:noFill/>
          </a:ln>
        </p:spPr>
        <p:txBody>
          <a:bodyPr anchor="ctr">
            <a:noAutofit/>
          </a:bodyPr>
          <a:p>
            <a:pPr algn="r">
              <a:lnSpc>
                <a:spcPct val="100000"/>
              </a:lnSpc>
            </a:pPr>
            <a:fld id="{C8BF54F5-6E7A-45A5-AB58-2E668435B874}"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709" name="Groupe 78"/>
          <p:cNvGrpSpPr/>
          <p:nvPr/>
        </p:nvGrpSpPr>
        <p:grpSpPr>
          <a:xfrm>
            <a:off x="1638360" y="487080"/>
            <a:ext cx="8914680" cy="527400"/>
            <a:chOff x="1638360" y="487080"/>
            <a:chExt cx="8914680" cy="527400"/>
          </a:xfrm>
        </p:grpSpPr>
        <p:sp>
          <p:nvSpPr>
            <p:cNvPr id="710" name="Connecteur droit 82"/>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711" name="Connecteur droit 83"/>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712" name="Groupe 84"/>
            <p:cNvGrpSpPr/>
            <p:nvPr/>
          </p:nvGrpSpPr>
          <p:grpSpPr>
            <a:xfrm>
              <a:off x="5845320" y="487080"/>
              <a:ext cx="501120" cy="527400"/>
              <a:chOff x="5845320" y="487080"/>
              <a:chExt cx="501120" cy="527400"/>
            </a:xfrm>
          </p:grpSpPr>
          <p:sp>
            <p:nvSpPr>
              <p:cNvPr id="713" name="Rectangle 85"/>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714" name="Groupe 86"/>
              <p:cNvGrpSpPr/>
              <p:nvPr/>
            </p:nvGrpSpPr>
            <p:grpSpPr>
              <a:xfrm>
                <a:off x="5869080" y="531360"/>
                <a:ext cx="453960" cy="438840"/>
                <a:chOff x="5869080" y="531360"/>
                <a:chExt cx="453960" cy="438840"/>
              </a:xfrm>
            </p:grpSpPr>
            <p:grpSp>
              <p:nvGrpSpPr>
                <p:cNvPr id="715" name="Groupe 87"/>
                <p:cNvGrpSpPr/>
                <p:nvPr/>
              </p:nvGrpSpPr>
              <p:grpSpPr>
                <a:xfrm>
                  <a:off x="5869080" y="645840"/>
                  <a:ext cx="353160" cy="324360"/>
                  <a:chOff x="5869080" y="645840"/>
                  <a:chExt cx="353160" cy="324360"/>
                </a:xfrm>
              </p:grpSpPr>
              <p:sp>
                <p:nvSpPr>
                  <p:cNvPr id="716" name="Rectangle 91"/>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717" name="Rectangle 92"/>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718" name="Groupe 88"/>
                <p:cNvGrpSpPr/>
                <p:nvPr/>
              </p:nvGrpSpPr>
              <p:grpSpPr>
                <a:xfrm>
                  <a:off x="5969880" y="531360"/>
                  <a:ext cx="353160" cy="324360"/>
                  <a:chOff x="5969880" y="531360"/>
                  <a:chExt cx="353160" cy="324360"/>
                </a:xfrm>
              </p:grpSpPr>
              <p:sp>
                <p:nvSpPr>
                  <p:cNvPr id="719" name="Rectangle 89"/>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720" name="Rectangle 90"/>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721" name="Titre 8"/>
          <p:cNvSpPr/>
          <p:nvPr/>
        </p:nvSpPr>
        <p:spPr>
          <a:xfrm>
            <a:off x="1536840" y="1252440"/>
            <a:ext cx="9118080" cy="437760"/>
          </a:xfrm>
          <a:prstGeom prst="rect">
            <a:avLst/>
          </a:prstGeom>
          <a:noFill/>
          <a:ln w="0">
            <a:noFill/>
          </a:ln>
        </p:spPr>
        <p:style>
          <a:lnRef idx="0"/>
          <a:fillRef idx="0"/>
          <a:effectRef idx="0"/>
          <a:fontRef idx="minor"/>
        </p:style>
        <p:txBody>
          <a:bodyPr>
            <a:noAutofit/>
          </a:bodyPr>
          <a:p>
            <a:pPr algn="ctr">
              <a:lnSpc>
                <a:spcPct val="90000"/>
              </a:lnSpc>
            </a:pPr>
            <a:r>
              <a:rPr b="1" lang="fr-FR" sz="2400" spc="-1" strike="noStrike">
                <a:solidFill>
                  <a:srgbClr val="203864"/>
                </a:solidFill>
                <a:latin typeface="Calibri"/>
              </a:rPr>
              <a:t>ET CE N’EST PAS TOUT, KIBARO POUR LES PROFESSIONNELS EST…</a:t>
            </a:r>
            <a:endParaRPr b="0" lang="fr-FR" sz="2400" spc="-1" strike="noStrike">
              <a:latin typeface="Arial"/>
            </a:endParaRPr>
          </a:p>
        </p:txBody>
      </p:sp>
      <p:sp>
        <p:nvSpPr>
          <p:cNvPr id="722" name="Rectangle 95"/>
          <p:cNvSpPr/>
          <p:nvPr/>
        </p:nvSpPr>
        <p:spPr>
          <a:xfrm>
            <a:off x="6478560" y="5733720"/>
            <a:ext cx="2231640" cy="638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Compatible</a:t>
            </a:r>
            <a:r>
              <a:rPr b="1" lang="fr-FR" sz="1400" spc="-1" strike="noStrike">
                <a:solidFill>
                  <a:srgbClr val="203864"/>
                </a:solidFill>
                <a:latin typeface="Calibri"/>
              </a:rPr>
              <a:t> </a:t>
            </a:r>
            <a:endParaRPr b="0" lang="fr-FR" sz="1400" spc="-1" strike="noStrike">
              <a:latin typeface="Arial"/>
            </a:endParaRPr>
          </a:p>
          <a:p>
            <a:pPr algn="ctr">
              <a:lnSpc>
                <a:spcPct val="100000"/>
              </a:lnSpc>
            </a:pPr>
            <a:r>
              <a:rPr b="0" lang="fr-FR" sz="1100" spc="-1" strike="noStrike">
                <a:solidFill>
                  <a:srgbClr val="203864"/>
                </a:solidFill>
                <a:latin typeface="Calibri"/>
              </a:rPr>
              <a:t>Sur tous les supports et tous </a:t>
            </a:r>
            <a:endParaRPr b="0" lang="fr-FR" sz="1100" spc="-1" strike="noStrike">
              <a:latin typeface="Arial"/>
            </a:endParaRPr>
          </a:p>
          <a:p>
            <a:pPr algn="ctr">
              <a:lnSpc>
                <a:spcPct val="100000"/>
              </a:lnSpc>
            </a:pPr>
            <a:r>
              <a:rPr b="0" lang="fr-FR" sz="1100" spc="-1" strike="noStrike">
                <a:solidFill>
                  <a:srgbClr val="203864"/>
                </a:solidFill>
                <a:latin typeface="Calibri"/>
              </a:rPr>
              <a:t>les navigateurs</a:t>
            </a:r>
            <a:endParaRPr b="0" lang="fr-FR" sz="1100" spc="-1" strike="noStrike">
              <a:latin typeface="Arial"/>
            </a:endParaRPr>
          </a:p>
        </p:txBody>
      </p:sp>
      <p:grpSp>
        <p:nvGrpSpPr>
          <p:cNvPr id="723" name="Groupe 96"/>
          <p:cNvGrpSpPr/>
          <p:nvPr/>
        </p:nvGrpSpPr>
        <p:grpSpPr>
          <a:xfrm>
            <a:off x="6851160" y="4404600"/>
            <a:ext cx="1486440" cy="1317960"/>
            <a:chOff x="6851160" y="4404600"/>
            <a:chExt cx="1486440" cy="1317960"/>
          </a:xfrm>
        </p:grpSpPr>
        <p:pic>
          <p:nvPicPr>
            <p:cNvPr id="724" name="Picture 22" descr="Icône applications, web, navigateur"/>
            <p:cNvPicPr/>
            <p:nvPr/>
          </p:nvPicPr>
          <p:blipFill>
            <a:blip r:embed="rId6"/>
            <a:stretch/>
          </p:blipFill>
          <p:spPr>
            <a:xfrm>
              <a:off x="7118640" y="4503600"/>
              <a:ext cx="1218960" cy="1218960"/>
            </a:xfrm>
            <a:prstGeom prst="rect">
              <a:avLst/>
            </a:prstGeom>
            <a:ln w="0">
              <a:noFill/>
            </a:ln>
          </p:spPr>
        </p:pic>
        <p:grpSp>
          <p:nvGrpSpPr>
            <p:cNvPr id="725" name="Groupe 98"/>
            <p:cNvGrpSpPr/>
            <p:nvPr/>
          </p:nvGrpSpPr>
          <p:grpSpPr>
            <a:xfrm>
              <a:off x="6851160" y="4404600"/>
              <a:ext cx="1486080" cy="890280"/>
              <a:chOff x="6851160" y="4404600"/>
              <a:chExt cx="1486080" cy="890280"/>
            </a:xfrm>
          </p:grpSpPr>
          <p:pic>
            <p:nvPicPr>
              <p:cNvPr id="726" name="Picture 4" descr="Icône ouvert, portable, ordinateur"/>
              <p:cNvPicPr/>
              <p:nvPr/>
            </p:nvPicPr>
            <p:blipFill>
              <a:blip r:embed="rId7"/>
              <a:stretch/>
            </p:blipFill>
            <p:spPr>
              <a:xfrm>
                <a:off x="6851160" y="4557960"/>
                <a:ext cx="736920" cy="73692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pic>
            <p:nvPicPr>
              <p:cNvPr id="727" name="Picture 6" descr="Icône mobile, téléphone"/>
              <p:cNvPicPr/>
              <p:nvPr/>
            </p:nvPicPr>
            <p:blipFill>
              <a:blip r:embed="rId8"/>
              <a:stretch/>
            </p:blipFill>
            <p:spPr>
              <a:xfrm>
                <a:off x="7939440" y="4510800"/>
                <a:ext cx="397800" cy="39780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pic>
            <p:nvPicPr>
              <p:cNvPr id="728" name="Picture 8" descr="Icône tablette, outil"/>
              <p:cNvPicPr/>
              <p:nvPr/>
            </p:nvPicPr>
            <p:blipFill>
              <a:blip r:embed="rId9"/>
              <a:stretch/>
            </p:blipFill>
            <p:spPr>
              <a:xfrm>
                <a:off x="7488720" y="4404600"/>
                <a:ext cx="455760" cy="45576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grpSp>
      </p:grpSp>
      <p:pic>
        <p:nvPicPr>
          <p:cNvPr id="729" name="Image 9" descr=""/>
          <p:cNvPicPr/>
          <p:nvPr/>
        </p:nvPicPr>
        <p:blipFill>
          <a:blip r:embed="rId10"/>
          <a:stretch/>
        </p:blipFill>
        <p:spPr>
          <a:xfrm>
            <a:off x="6513480" y="2120040"/>
            <a:ext cx="2161800" cy="1485720"/>
          </a:xfrm>
          <a:prstGeom prst="rect">
            <a:avLst/>
          </a:prstGeom>
          <a:ln w="0">
            <a:noFill/>
          </a:ln>
          <a:effectLst>
            <a:softEdge rad="112680"/>
          </a:effectLst>
        </p:spPr>
      </p:pic>
      <p:sp>
        <p:nvSpPr>
          <p:cNvPr id="730" name="Rectangle 104"/>
          <p:cNvSpPr/>
          <p:nvPr/>
        </p:nvSpPr>
        <p:spPr>
          <a:xfrm>
            <a:off x="647856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Fiable</a:t>
            </a:r>
            <a:endParaRPr b="0" lang="fr-FR" sz="1200" spc="-1" strike="noStrike">
              <a:latin typeface="Arial"/>
            </a:endParaRPr>
          </a:p>
          <a:p>
            <a:pPr algn="ctr">
              <a:lnSpc>
                <a:spcPct val="100000"/>
              </a:lnSpc>
            </a:pPr>
            <a:r>
              <a:rPr b="0" lang="fr-FR" sz="1100" spc="-1" strike="noStrike">
                <a:solidFill>
                  <a:srgbClr val="203864"/>
                </a:solidFill>
                <a:latin typeface="Calibri"/>
              </a:rPr>
              <a:t>Information vérifiée avant de se mobilier pour traiter le signalement</a:t>
            </a:r>
            <a:endParaRPr b="0" lang="fr-FR" sz="1100" spc="-1" strike="noStrike">
              <a:latin typeface="Arial"/>
            </a:endParaRPr>
          </a:p>
        </p:txBody>
      </p:sp>
      <p:pic>
        <p:nvPicPr>
          <p:cNvPr id="731" name="Image 10" descr=""/>
          <p:cNvPicPr/>
          <p:nvPr/>
        </p:nvPicPr>
        <p:blipFill>
          <a:blip r:embed="rId11"/>
          <a:stretch/>
        </p:blipFill>
        <p:spPr>
          <a:xfrm>
            <a:off x="948240" y="4261680"/>
            <a:ext cx="1233360" cy="1471680"/>
          </a:xfrm>
          <a:prstGeom prst="rect">
            <a:avLst/>
          </a:prstGeom>
          <a:ln w="0">
            <a:noFill/>
          </a:ln>
        </p:spPr>
      </p:pic>
      <p:grpSp>
        <p:nvGrpSpPr>
          <p:cNvPr id="732" name="Groupe 46"/>
          <p:cNvGrpSpPr/>
          <p:nvPr/>
        </p:nvGrpSpPr>
        <p:grpSpPr>
          <a:xfrm>
            <a:off x="9888120" y="2327040"/>
            <a:ext cx="1404360" cy="1014480"/>
            <a:chOff x="9888120" y="2327040"/>
            <a:chExt cx="1404360" cy="1014480"/>
          </a:xfrm>
        </p:grpSpPr>
        <p:pic>
          <p:nvPicPr>
            <p:cNvPr id="733" name="Picture 14" descr="Icône la carte, l'emplacement"/>
            <p:cNvPicPr/>
            <p:nvPr/>
          </p:nvPicPr>
          <p:blipFill>
            <a:blip r:embed="rId12"/>
            <a:stretch/>
          </p:blipFill>
          <p:spPr>
            <a:xfrm>
              <a:off x="9888120" y="2327040"/>
              <a:ext cx="855000" cy="851040"/>
            </a:xfrm>
            <a:prstGeom prst="rect">
              <a:avLst/>
            </a:prstGeom>
            <a:ln w="0">
              <a:noFill/>
            </a:ln>
          </p:spPr>
        </p:pic>
        <p:pic>
          <p:nvPicPr>
            <p:cNvPr id="734" name="Picture 18" descr="Icône visibilité"/>
            <p:cNvPicPr/>
            <p:nvPr/>
          </p:nvPicPr>
          <p:blipFill>
            <a:blip r:embed="rId13"/>
            <a:stretch/>
          </p:blipFill>
          <p:spPr>
            <a:xfrm>
              <a:off x="10437480" y="2490480"/>
              <a:ext cx="855000" cy="851040"/>
            </a:xfrm>
            <a:prstGeom prst="rect">
              <a:avLst/>
            </a:prstGeom>
            <a:ln w="0">
              <a:noFill/>
            </a:ln>
          </p:spPr>
        </p:pic>
      </p:grpSp>
      <p:sp>
        <p:nvSpPr>
          <p:cNvPr id="735" name="Rectangle 51"/>
          <p:cNvSpPr/>
          <p:nvPr/>
        </p:nvSpPr>
        <p:spPr>
          <a:xfrm>
            <a:off x="947448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Vue centralisée et pilotage</a:t>
            </a:r>
            <a:endParaRPr b="0" lang="fr-FR" sz="1200" spc="-1" strike="noStrike">
              <a:latin typeface="Arial"/>
            </a:endParaRPr>
          </a:p>
          <a:p>
            <a:pPr algn="ctr">
              <a:lnSpc>
                <a:spcPct val="100000"/>
              </a:lnSpc>
            </a:pPr>
            <a:r>
              <a:rPr b="0" lang="fr-FR" sz="1100" spc="-1" strike="noStrike">
                <a:solidFill>
                  <a:srgbClr val="203864"/>
                </a:solidFill>
                <a:latin typeface="Calibri"/>
              </a:rPr>
              <a:t>Tableaux de bords avec une vision de ses dossiers sur sa zone</a:t>
            </a:r>
            <a:endParaRPr b="0" lang="fr-FR" sz="1100" spc="-1" strike="noStrike">
              <a:latin typeface="Arial"/>
            </a:endParaRPr>
          </a:p>
        </p:txBody>
      </p:sp>
      <p:pic>
        <p:nvPicPr>
          <p:cNvPr id="736" name="Image 55" descr=""/>
          <p:cNvPicPr/>
          <p:nvPr/>
        </p:nvPicPr>
        <p:blipFill>
          <a:blip r:embed="rId14"/>
          <a:stretch/>
        </p:blipFill>
        <p:spPr>
          <a:xfrm>
            <a:off x="10999440" y="0"/>
            <a:ext cx="1055880" cy="10872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AE2E7102-E63E-425D-AA80-B339FB07D7F1}"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738" name="Groupe 4"/>
          <p:cNvGrpSpPr/>
          <p:nvPr/>
        </p:nvGrpSpPr>
        <p:grpSpPr>
          <a:xfrm>
            <a:off x="1638360" y="487080"/>
            <a:ext cx="8914680" cy="527400"/>
            <a:chOff x="1638360" y="487080"/>
            <a:chExt cx="8914680" cy="527400"/>
          </a:xfrm>
        </p:grpSpPr>
        <p:sp>
          <p:nvSpPr>
            <p:cNvPr id="739" name="Connecteur droit 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740" name="Connecteur droit 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741" name="Groupe 7"/>
            <p:cNvGrpSpPr/>
            <p:nvPr/>
          </p:nvGrpSpPr>
          <p:grpSpPr>
            <a:xfrm>
              <a:off x="5845320" y="487080"/>
              <a:ext cx="501120" cy="527400"/>
              <a:chOff x="5845320" y="487080"/>
              <a:chExt cx="501120" cy="527400"/>
            </a:xfrm>
          </p:grpSpPr>
          <p:sp>
            <p:nvSpPr>
              <p:cNvPr id="742" name="Rectangle 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743" name="Groupe 9"/>
              <p:cNvGrpSpPr/>
              <p:nvPr/>
            </p:nvGrpSpPr>
            <p:grpSpPr>
              <a:xfrm>
                <a:off x="5869080" y="531360"/>
                <a:ext cx="453960" cy="438840"/>
                <a:chOff x="5869080" y="531360"/>
                <a:chExt cx="453960" cy="438840"/>
              </a:xfrm>
            </p:grpSpPr>
            <p:grpSp>
              <p:nvGrpSpPr>
                <p:cNvPr id="744" name="Groupe 10"/>
                <p:cNvGrpSpPr/>
                <p:nvPr/>
              </p:nvGrpSpPr>
              <p:grpSpPr>
                <a:xfrm>
                  <a:off x="5869080" y="645840"/>
                  <a:ext cx="353160" cy="324360"/>
                  <a:chOff x="5869080" y="645840"/>
                  <a:chExt cx="353160" cy="324360"/>
                </a:xfrm>
              </p:grpSpPr>
              <p:sp>
                <p:nvSpPr>
                  <p:cNvPr id="745" name="Rectangle 1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746" name="Rectangle 1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747" name="Groupe 11"/>
                <p:cNvGrpSpPr/>
                <p:nvPr/>
              </p:nvGrpSpPr>
              <p:grpSpPr>
                <a:xfrm>
                  <a:off x="5969880" y="531360"/>
                  <a:ext cx="353160" cy="324360"/>
                  <a:chOff x="5969880" y="531360"/>
                  <a:chExt cx="353160" cy="324360"/>
                </a:xfrm>
              </p:grpSpPr>
              <p:sp>
                <p:nvSpPr>
                  <p:cNvPr id="748" name="Rectangle 1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749" name="Rectangle 1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750"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203864"/>
                </a:solidFill>
                <a:latin typeface="Calibri"/>
              </a:rPr>
              <a:t>PROFESSIONNELS, POURQUOI ADOPTER KIBARO ?</a:t>
            </a:r>
            <a:endParaRPr b="0" lang="fr-FR" sz="2400" spc="-1" strike="noStrike">
              <a:latin typeface="Arial"/>
            </a:endParaRPr>
          </a:p>
        </p:txBody>
      </p:sp>
      <p:sp>
        <p:nvSpPr>
          <p:cNvPr id="751" name="Rectangle 19"/>
          <p:cNvSpPr/>
          <p:nvPr/>
        </p:nvSpPr>
        <p:spPr>
          <a:xfrm>
            <a:off x="2911320" y="223560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548235"/>
                </a:solidFill>
                <a:latin typeface="Calibri"/>
              </a:rPr>
              <a:t>Faîtes connaître vos expertises et vos savoir-faire </a:t>
            </a:r>
            <a:r>
              <a:rPr b="0" lang="fr-FR" sz="1200" spc="-1" strike="noStrike">
                <a:solidFill>
                  <a:srgbClr val="203864"/>
                </a:solidFill>
                <a:latin typeface="Calibri"/>
              </a:rPr>
              <a:t>auprès des administrations avec lesquelles les opportunités seront multipliées.</a:t>
            </a:r>
            <a:endParaRPr b="0" lang="fr-FR" sz="1200" spc="-1" strike="noStrike">
              <a:latin typeface="Arial"/>
            </a:endParaRPr>
          </a:p>
        </p:txBody>
      </p:sp>
      <p:sp>
        <p:nvSpPr>
          <p:cNvPr id="752" name="Rectangle 22"/>
          <p:cNvSpPr/>
          <p:nvPr/>
        </p:nvSpPr>
        <p:spPr>
          <a:xfrm>
            <a:off x="2911320" y="382824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548235"/>
                </a:solidFill>
                <a:latin typeface="Calibri"/>
              </a:rPr>
              <a:t>Gagnez des marchés </a:t>
            </a:r>
            <a:r>
              <a:rPr b="0" lang="fr-FR" sz="1200" spc="-1" strike="noStrike">
                <a:solidFill>
                  <a:srgbClr val="203864"/>
                </a:solidFill>
                <a:latin typeface="Calibri"/>
              </a:rPr>
              <a:t>en répondant aux appels à services mis en visibilité suite à des signalements.</a:t>
            </a:r>
            <a:endParaRPr b="0" lang="fr-FR" sz="1200" spc="-1" strike="noStrike">
              <a:latin typeface="Arial"/>
            </a:endParaRPr>
          </a:p>
        </p:txBody>
      </p:sp>
      <p:sp>
        <p:nvSpPr>
          <p:cNvPr id="753" name="Rectangle 25"/>
          <p:cNvSpPr/>
          <p:nvPr/>
        </p:nvSpPr>
        <p:spPr>
          <a:xfrm>
            <a:off x="2911320" y="542124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548235"/>
                </a:solidFill>
                <a:latin typeface="Calibri"/>
              </a:rPr>
              <a:t>Nouez des partenariats durables </a:t>
            </a:r>
            <a:r>
              <a:rPr b="0" lang="fr-FR" sz="1200" spc="-1" strike="noStrike">
                <a:solidFill>
                  <a:srgbClr val="203864"/>
                </a:solidFill>
                <a:latin typeface="Calibri"/>
              </a:rPr>
              <a:t>avec les administrations.</a:t>
            </a:r>
            <a:endParaRPr b="0" lang="fr-FR" sz="1200" spc="-1" strike="noStrike">
              <a:latin typeface="Arial"/>
            </a:endParaRPr>
          </a:p>
        </p:txBody>
      </p:sp>
      <p:sp>
        <p:nvSpPr>
          <p:cNvPr id="754" name="Rectangle 28"/>
          <p:cNvSpPr/>
          <p:nvPr/>
        </p:nvSpPr>
        <p:spPr>
          <a:xfrm>
            <a:off x="6923160" y="303192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548235"/>
                </a:solidFill>
                <a:latin typeface="Calibri"/>
              </a:rPr>
              <a:t>Améliorez votre image de marque,</a:t>
            </a:r>
            <a:r>
              <a:rPr b="1" lang="fr-FR" sz="1400" spc="-1" strike="noStrike">
                <a:solidFill>
                  <a:srgbClr val="bf9000"/>
                </a:solidFill>
                <a:latin typeface="Calibri"/>
              </a:rPr>
              <a:t> </a:t>
            </a:r>
            <a:r>
              <a:rPr b="0" lang="fr-FR" sz="1200" spc="-1" strike="noStrike">
                <a:solidFill>
                  <a:srgbClr val="203864"/>
                </a:solidFill>
                <a:latin typeface="Calibri"/>
              </a:rPr>
              <a:t>en intervenant avec succès sur les dossiers qui vous sont confiés dans KIBARO.</a:t>
            </a:r>
            <a:endParaRPr b="0" lang="fr-FR" sz="1200" spc="-1" strike="noStrike">
              <a:latin typeface="Arial"/>
            </a:endParaRPr>
          </a:p>
        </p:txBody>
      </p:sp>
      <p:pic>
        <p:nvPicPr>
          <p:cNvPr id="755" name="Picture 6" descr="Icône Vérifier, vérifié, appliquer, faire"/>
          <p:cNvPicPr/>
          <p:nvPr/>
        </p:nvPicPr>
        <p:blipFill>
          <a:blip r:embed="rId1"/>
          <a:stretch/>
        </p:blipFill>
        <p:spPr>
          <a:xfrm>
            <a:off x="6236280" y="3080160"/>
            <a:ext cx="741960" cy="741960"/>
          </a:xfrm>
          <a:prstGeom prst="rect">
            <a:avLst/>
          </a:prstGeom>
          <a:ln w="0">
            <a:noFill/>
          </a:ln>
        </p:spPr>
      </p:pic>
      <p:sp>
        <p:nvSpPr>
          <p:cNvPr id="756" name="Rectangle 31"/>
          <p:cNvSpPr/>
          <p:nvPr/>
        </p:nvSpPr>
        <p:spPr>
          <a:xfrm>
            <a:off x="6923160" y="462492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548235"/>
                </a:solidFill>
                <a:latin typeface="Calibri"/>
              </a:rPr>
              <a:t>Travaillez sur une plateforme simple d’utilisation et entièrement sécurisée.</a:t>
            </a:r>
            <a:endParaRPr b="0" lang="fr-FR" sz="1400" spc="-1" strike="noStrike">
              <a:latin typeface="Arial"/>
            </a:endParaRPr>
          </a:p>
        </p:txBody>
      </p:sp>
      <p:pic>
        <p:nvPicPr>
          <p:cNvPr id="757" name="Picture 2" descr="Icône Clé, mot de passe"/>
          <p:cNvPicPr/>
          <p:nvPr/>
        </p:nvPicPr>
        <p:blipFill>
          <a:blip r:embed="rId2"/>
          <a:stretch/>
        </p:blipFill>
        <p:spPr>
          <a:xfrm>
            <a:off x="6236280" y="4673160"/>
            <a:ext cx="741240" cy="741240"/>
          </a:xfrm>
          <a:prstGeom prst="rect">
            <a:avLst/>
          </a:prstGeom>
          <a:ln w="0">
            <a:noFill/>
          </a:ln>
        </p:spPr>
      </p:pic>
      <p:pic>
        <p:nvPicPr>
          <p:cNvPr id="758" name="Image 30" descr=""/>
          <p:cNvPicPr/>
          <p:nvPr/>
        </p:nvPicPr>
        <p:blipFill>
          <a:blip r:embed="rId3"/>
          <a:stretch/>
        </p:blipFill>
        <p:spPr>
          <a:xfrm>
            <a:off x="10999440" y="0"/>
            <a:ext cx="1055880" cy="1087200"/>
          </a:xfrm>
          <a:prstGeom prst="rect">
            <a:avLst/>
          </a:prstGeom>
          <a:ln w="0">
            <a:noFill/>
          </a:ln>
        </p:spPr>
      </p:pic>
      <p:pic>
        <p:nvPicPr>
          <p:cNvPr id="759" name="Picture 6" descr="Icône la soumission, de argent, des mains"/>
          <p:cNvPicPr/>
          <p:nvPr/>
        </p:nvPicPr>
        <p:blipFill>
          <a:blip r:embed="rId4"/>
          <a:stretch/>
        </p:blipFill>
        <p:spPr>
          <a:xfrm>
            <a:off x="2215440" y="2284560"/>
            <a:ext cx="741240" cy="741240"/>
          </a:xfrm>
          <a:prstGeom prst="rect">
            <a:avLst/>
          </a:prstGeom>
          <a:ln w="0">
            <a:noFill/>
          </a:ln>
        </p:spPr>
      </p:pic>
      <p:pic>
        <p:nvPicPr>
          <p:cNvPr id="760" name="Picture 8" descr="Icône Star, favori, signet"/>
          <p:cNvPicPr/>
          <p:nvPr/>
        </p:nvPicPr>
        <p:blipFill>
          <a:blip r:embed="rId5"/>
          <a:stretch/>
        </p:blipFill>
        <p:spPr>
          <a:xfrm>
            <a:off x="2215440" y="3876480"/>
            <a:ext cx="741240" cy="741240"/>
          </a:xfrm>
          <a:prstGeom prst="rect">
            <a:avLst/>
          </a:prstGeom>
          <a:ln w="0">
            <a:noFill/>
          </a:ln>
        </p:spPr>
      </p:pic>
      <p:pic>
        <p:nvPicPr>
          <p:cNvPr id="761" name="Picture 2" descr="Icône daffiliation, le marketing, seo"/>
          <p:cNvPicPr/>
          <p:nvPr/>
        </p:nvPicPr>
        <p:blipFill>
          <a:blip r:embed="rId6"/>
          <a:stretch/>
        </p:blipFill>
        <p:spPr>
          <a:xfrm>
            <a:off x="2215440" y="5463720"/>
            <a:ext cx="741240" cy="7412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Titre 3"/>
          <p:cNvSpPr/>
          <p:nvPr/>
        </p:nvSpPr>
        <p:spPr>
          <a:xfrm>
            <a:off x="1577520" y="2766240"/>
            <a:ext cx="6119640" cy="1325160"/>
          </a:xfrm>
          <a:prstGeom prst="rect">
            <a:avLst/>
          </a:prstGeom>
          <a:noFill/>
          <a:ln w="0">
            <a:noFill/>
          </a:ln>
        </p:spPr>
        <p:style>
          <a:lnRef idx="0"/>
          <a:fillRef idx="0"/>
          <a:effectRef idx="0"/>
          <a:fontRef idx="minor"/>
        </p:style>
        <p:txBody>
          <a:bodyPr anchor="ctr">
            <a:noAutofit/>
          </a:bodyPr>
          <a:p>
            <a:pPr>
              <a:lnSpc>
                <a:spcPct val="90000"/>
              </a:lnSpc>
            </a:pPr>
            <a:r>
              <a:rPr b="0" lang="fr-FR" sz="5400" spc="-1" strike="noStrike">
                <a:solidFill>
                  <a:srgbClr val="203864"/>
                </a:solidFill>
                <a:latin typeface="Calibri"/>
              </a:rPr>
              <a:t>POUR LES </a:t>
            </a:r>
            <a:endParaRPr b="0" lang="fr-FR" sz="5400" spc="-1" strike="noStrike">
              <a:latin typeface="Arial"/>
            </a:endParaRPr>
          </a:p>
          <a:p>
            <a:pPr>
              <a:lnSpc>
                <a:spcPct val="90000"/>
              </a:lnSpc>
            </a:pPr>
            <a:r>
              <a:rPr b="0" lang="fr-FR" sz="5400" spc="-1" strike="noStrike">
                <a:solidFill>
                  <a:srgbClr val="203864"/>
                </a:solidFill>
                <a:latin typeface="Calibri"/>
              </a:rPr>
              <a:t>ORGANISATIONS</a:t>
            </a:r>
            <a:endParaRPr b="0" lang="fr-FR" sz="5400" spc="-1" strike="noStrike">
              <a:latin typeface="Arial"/>
            </a:endParaRPr>
          </a:p>
          <a:p>
            <a:pPr>
              <a:lnSpc>
                <a:spcPct val="90000"/>
              </a:lnSpc>
            </a:pPr>
            <a:r>
              <a:rPr b="0" lang="fr-FR" sz="5400" spc="-1" strike="noStrike">
                <a:solidFill>
                  <a:srgbClr val="203864"/>
                </a:solidFill>
                <a:latin typeface="Calibri"/>
              </a:rPr>
              <a:t>INTERNATIONALES</a:t>
            </a:r>
            <a:endParaRPr b="0" lang="fr-FR" sz="5400" spc="-1" strike="noStrike">
              <a:latin typeface="Arial"/>
            </a:endParaRPr>
          </a:p>
          <a:p>
            <a:pPr>
              <a:lnSpc>
                <a:spcPct val="90000"/>
              </a:lnSpc>
            </a:pPr>
            <a:r>
              <a:rPr b="0" lang="fr-FR" sz="5400" spc="-1" strike="noStrike">
                <a:solidFill>
                  <a:srgbClr val="203864"/>
                </a:solidFill>
                <a:latin typeface="Calibri"/>
              </a:rPr>
              <a:t>(OI)</a:t>
            </a:r>
            <a:endParaRPr b="0" lang="fr-FR" sz="5400" spc="-1" strike="noStrike">
              <a:latin typeface="Arial"/>
            </a:endParaRPr>
          </a:p>
        </p:txBody>
      </p:sp>
      <p:grpSp>
        <p:nvGrpSpPr>
          <p:cNvPr id="763" name="Groupe 65"/>
          <p:cNvGrpSpPr/>
          <p:nvPr/>
        </p:nvGrpSpPr>
        <p:grpSpPr>
          <a:xfrm>
            <a:off x="390600" y="2921760"/>
            <a:ext cx="1001520" cy="1004400"/>
            <a:chOff x="390600" y="2921760"/>
            <a:chExt cx="1001520" cy="1004400"/>
          </a:xfrm>
        </p:grpSpPr>
        <p:sp>
          <p:nvSpPr>
            <p:cNvPr id="764" name="Rectangle 66"/>
            <p:cNvSpPr/>
            <p:nvPr/>
          </p:nvSpPr>
          <p:spPr>
            <a:xfrm>
              <a:off x="390600" y="2921760"/>
              <a:ext cx="1001520" cy="1004400"/>
            </a:xfrm>
            <a:prstGeom prst="rect">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grpSp>
          <p:nvGrpSpPr>
            <p:cNvPr id="765" name="Groupe 67"/>
            <p:cNvGrpSpPr/>
            <p:nvPr/>
          </p:nvGrpSpPr>
          <p:grpSpPr>
            <a:xfrm>
              <a:off x="444960" y="2994120"/>
              <a:ext cx="893160" cy="860400"/>
              <a:chOff x="444960" y="2994120"/>
              <a:chExt cx="893160" cy="860400"/>
            </a:xfrm>
          </p:grpSpPr>
          <p:grpSp>
            <p:nvGrpSpPr>
              <p:cNvPr id="766" name="Groupe 68"/>
              <p:cNvGrpSpPr/>
              <p:nvPr/>
            </p:nvGrpSpPr>
            <p:grpSpPr>
              <a:xfrm>
                <a:off x="444960" y="3211560"/>
                <a:ext cx="701280" cy="642960"/>
                <a:chOff x="444960" y="3211560"/>
                <a:chExt cx="701280" cy="642960"/>
              </a:xfrm>
            </p:grpSpPr>
            <p:sp>
              <p:nvSpPr>
                <p:cNvPr id="767" name="Rectangle 72"/>
                <p:cNvSpPr/>
                <p:nvPr/>
              </p:nvSpPr>
              <p:spPr>
                <a:xfrm rot="18682200">
                  <a:off x="720000" y="31323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68" name="Rectangle 73"/>
                <p:cNvSpPr/>
                <p:nvPr/>
              </p:nvSpPr>
              <p:spPr>
                <a:xfrm rot="2482200">
                  <a:off x="637200" y="342576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769" name="Groupe 69"/>
              <p:cNvGrpSpPr/>
              <p:nvPr/>
            </p:nvGrpSpPr>
            <p:grpSpPr>
              <a:xfrm>
                <a:off x="636840" y="2994120"/>
                <a:ext cx="701280" cy="642960"/>
                <a:chOff x="636840" y="2994120"/>
                <a:chExt cx="701280" cy="642960"/>
              </a:xfrm>
            </p:grpSpPr>
            <p:sp>
              <p:nvSpPr>
                <p:cNvPr id="770" name="Rectangle 70"/>
                <p:cNvSpPr/>
                <p:nvPr/>
              </p:nvSpPr>
              <p:spPr>
                <a:xfrm rot="7882200">
                  <a:off x="911520" y="29145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71" name="Rectangle 71"/>
                <p:cNvSpPr/>
                <p:nvPr/>
              </p:nvSpPr>
              <p:spPr>
                <a:xfrm rot="13282200">
                  <a:off x="994680" y="302040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sp>
        <p:nvSpPr>
          <p:cNvPr id="772"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754A0DCB-2703-4253-856F-0EEC1CCCDFD0}" type="slidenum">
              <a:rPr b="0" lang="fr-FR" sz="1200" spc="-1" strike="noStrike">
                <a:solidFill>
                  <a:srgbClr val="334980"/>
                </a:solidFill>
                <a:latin typeface="Calibri"/>
              </a:rPr>
              <a:t>&lt;number&gt;</a:t>
            </a:fld>
            <a:endParaRPr b="0" lang="fr-FR" sz="1200" spc="-1" strike="noStrike">
              <a:latin typeface="Times New Roman"/>
            </a:endParaRPr>
          </a:p>
        </p:txBody>
      </p:sp>
      <p:sp>
        <p:nvSpPr>
          <p:cNvPr id="773" name="Organigramme : Terminateur 25"/>
          <p:cNvSpPr/>
          <p:nvPr/>
        </p:nvSpPr>
        <p:spPr>
          <a:xfrm>
            <a:off x="3966480" y="5772960"/>
            <a:ext cx="2339640" cy="719640"/>
          </a:xfrm>
          <a:prstGeom prst="flowChartTerminator">
            <a:avLst/>
          </a:prstGeom>
          <a:noFill/>
          <a:ln w="28575">
            <a:solidFill>
              <a:srgbClr val="4472c4">
                <a:lumMod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203864"/>
                </a:solidFill>
                <a:latin typeface="Calibri"/>
              </a:rPr>
              <a:t>COMMENCER</a:t>
            </a:r>
            <a:endParaRPr b="0" lang="fr-FR" sz="1800" spc="-1" strike="noStrike">
              <a:latin typeface="Arial"/>
            </a:endParaRPr>
          </a:p>
        </p:txBody>
      </p:sp>
      <p:grpSp>
        <p:nvGrpSpPr>
          <p:cNvPr id="774" name="Groupe 22"/>
          <p:cNvGrpSpPr/>
          <p:nvPr/>
        </p:nvGrpSpPr>
        <p:grpSpPr>
          <a:xfrm>
            <a:off x="7644600" y="545040"/>
            <a:ext cx="3875760" cy="5642640"/>
            <a:chOff x="7644600" y="545040"/>
            <a:chExt cx="3875760" cy="5642640"/>
          </a:xfrm>
        </p:grpSpPr>
        <p:sp>
          <p:nvSpPr>
            <p:cNvPr id="775" name="Rectangle : coins arrondis 23"/>
            <p:cNvSpPr/>
            <p:nvPr/>
          </p:nvSpPr>
          <p:spPr>
            <a:xfrm>
              <a:off x="7644600" y="545040"/>
              <a:ext cx="3875760" cy="5642640"/>
            </a:xfrm>
            <a:prstGeom prst="roundRect">
              <a:avLst>
                <a:gd name="adj" fmla="val 7341"/>
              </a:avLst>
            </a:prstGeom>
            <a:solidFill>
              <a:schemeClr val="tx1"/>
            </a:solidFill>
            <a:ln>
              <a:solidFill>
                <a:srgbClr val="325490"/>
              </a:solidFill>
            </a:ln>
          </p:spPr>
          <p:style>
            <a:lnRef idx="2">
              <a:schemeClr val="accent1">
                <a:shade val="50000"/>
              </a:schemeClr>
            </a:lnRef>
            <a:fillRef idx="1">
              <a:schemeClr val="accent1"/>
            </a:fillRef>
            <a:effectRef idx="0">
              <a:schemeClr val="accent1"/>
            </a:effectRef>
            <a:fontRef idx="minor"/>
          </p:style>
        </p:sp>
        <p:grpSp>
          <p:nvGrpSpPr>
            <p:cNvPr id="776" name="Groupe 24"/>
            <p:cNvGrpSpPr/>
            <p:nvPr/>
          </p:nvGrpSpPr>
          <p:grpSpPr>
            <a:xfrm>
              <a:off x="7756920" y="844200"/>
              <a:ext cx="606240" cy="275040"/>
              <a:chOff x="7756920" y="844200"/>
              <a:chExt cx="606240" cy="275040"/>
            </a:xfrm>
          </p:grpSpPr>
          <p:sp>
            <p:nvSpPr>
              <p:cNvPr id="777" name="Rectangle 30"/>
              <p:cNvSpPr/>
              <p:nvPr/>
            </p:nvSpPr>
            <p:spPr>
              <a:xfrm>
                <a:off x="7756920" y="856080"/>
                <a:ext cx="503640" cy="169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Wingdings"/>
                  </a:rPr>
                  <a:t></a:t>
                </a:r>
                <a:endParaRPr b="0" lang="fr-FR" sz="1800" spc="-1" strike="noStrike">
                  <a:latin typeface="Arial"/>
                </a:endParaRPr>
              </a:p>
            </p:txBody>
          </p:sp>
          <p:sp>
            <p:nvSpPr>
              <p:cNvPr id="778" name="Rectangle 31"/>
              <p:cNvSpPr/>
              <p:nvPr/>
            </p:nvSpPr>
            <p:spPr>
              <a:xfrm>
                <a:off x="8178840" y="844200"/>
                <a:ext cx="184320" cy="275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spAutoFit/>
              </a:bodyPr>
              <a:p>
                <a:pPr algn="ctr">
                  <a:lnSpc>
                    <a:spcPct val="100000"/>
                  </a:lnSpc>
                </a:pPr>
                <a:r>
                  <a:rPr b="0" lang="fr-FR" sz="1800" spc="-1" strike="noStrike">
                    <a:solidFill>
                      <a:srgbClr val="ffffff"/>
                    </a:solidFill>
                    <a:latin typeface="Symbol"/>
                  </a:rPr>
                  <a:t></a:t>
                </a:r>
                <a:endParaRPr b="0" lang="fr-FR" sz="1800" spc="-1" strike="noStrike">
                  <a:latin typeface="Arial"/>
                </a:endParaRPr>
              </a:p>
            </p:txBody>
          </p:sp>
        </p:grpSp>
        <p:sp>
          <p:nvSpPr>
            <p:cNvPr id="779" name="Rectangle 26"/>
            <p:cNvSpPr/>
            <p:nvPr/>
          </p:nvSpPr>
          <p:spPr>
            <a:xfrm>
              <a:off x="9292680" y="902160"/>
              <a:ext cx="478440" cy="13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4G</a:t>
              </a:r>
              <a:endParaRPr b="0" lang="fr-FR" sz="1800" spc="-1" strike="noStrike">
                <a:latin typeface="Arial"/>
              </a:endParaRPr>
            </a:p>
          </p:txBody>
        </p:sp>
        <p:pic>
          <p:nvPicPr>
            <p:cNvPr id="780" name="Image 27" descr=""/>
            <p:cNvPicPr/>
            <p:nvPr/>
          </p:nvPicPr>
          <p:blipFill>
            <a:blip r:embed="rId1"/>
            <a:srcRect l="0" t="0" r="16877" b="16585"/>
            <a:stretch/>
          </p:blipFill>
          <p:spPr>
            <a:xfrm>
              <a:off x="10701000" y="793800"/>
              <a:ext cx="691200" cy="354600"/>
            </a:xfrm>
            <a:prstGeom prst="rect">
              <a:avLst/>
            </a:prstGeom>
            <a:ln w="0">
              <a:noFill/>
            </a:ln>
          </p:spPr>
        </p:pic>
        <p:pic>
          <p:nvPicPr>
            <p:cNvPr id="781" name="Image 28" descr=""/>
            <p:cNvPicPr/>
            <p:nvPr/>
          </p:nvPicPr>
          <p:blipFill>
            <a:blip r:embed="rId2"/>
            <a:stretch/>
          </p:blipFill>
          <p:spPr>
            <a:xfrm>
              <a:off x="7837200" y="1266120"/>
              <a:ext cx="3563280" cy="4608360"/>
            </a:xfrm>
            <a:prstGeom prst="rect">
              <a:avLst/>
            </a:prstGeom>
            <a:ln w="0">
              <a:noFill/>
            </a:ln>
          </p:spPr>
        </p:pic>
        <p:sp>
          <p:nvSpPr>
            <p:cNvPr id="782" name="Rectangle 29"/>
            <p:cNvSpPr/>
            <p:nvPr/>
          </p:nvSpPr>
          <p:spPr>
            <a:xfrm>
              <a:off x="8349480" y="1266120"/>
              <a:ext cx="3051000" cy="460836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p:style>
          <p:txBody>
            <a:bodyPr lIns="72000" rIns="72000" tIns="45000" bIns="45000">
              <a:noAutofit/>
            </a:bodyPr>
            <a:p>
              <a:pPr>
                <a:lnSpc>
                  <a:spcPct val="150000"/>
                </a:lnSpc>
              </a:pPr>
              <a:r>
                <a:rPr b="1" lang="fr-FR" sz="3600" spc="-1" strike="noStrike">
                  <a:solidFill>
                    <a:srgbClr val="ffffff"/>
                  </a:solidFill>
                  <a:latin typeface="Calibri"/>
                </a:rPr>
                <a:t>KIBARO</a:t>
              </a:r>
              <a:endParaRPr b="0" lang="fr-FR" sz="3600" spc="-1" strike="noStrike">
                <a:latin typeface="Arial"/>
              </a:endParaRPr>
            </a:p>
            <a:p>
              <a:pPr marL="185760">
                <a:lnSpc>
                  <a:spcPct val="100000"/>
                </a:lnSpc>
                <a:spcBef>
                  <a:spcPts val="1800"/>
                </a:spcBef>
                <a:spcAft>
                  <a:spcPts val="1800"/>
                </a:spcAft>
              </a:pPr>
              <a:r>
                <a:rPr b="1" lang="fr-FR" sz="2400" spc="-1" strike="noStrike">
                  <a:solidFill>
                    <a:srgbClr val="808080"/>
                  </a:solidFill>
                  <a:latin typeface="Calibri"/>
                </a:rPr>
                <a:t>NOTRE HISTOIRE</a:t>
              </a:r>
              <a:endParaRPr b="0" lang="fr-FR" sz="2400" spc="-1" strike="noStrike">
                <a:latin typeface="Arial"/>
              </a:endParaRPr>
            </a:p>
            <a:p>
              <a:pPr marL="185760">
                <a:lnSpc>
                  <a:spcPct val="100000"/>
                </a:lnSpc>
                <a:spcAft>
                  <a:spcPts val="601"/>
                </a:spcAft>
              </a:pPr>
              <a:r>
                <a:rPr b="1" lang="fr-FR" sz="2400" spc="-1" strike="noStrike">
                  <a:solidFill>
                    <a:srgbClr val="ffffff"/>
                  </a:solidFill>
                  <a:latin typeface="Calibri"/>
                </a:rPr>
                <a:t>DECOUVRIR KIBARO</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Administrations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Grand public</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Professionnels</a:t>
              </a:r>
              <a:endParaRPr b="0" lang="fr-FR" sz="1500" spc="-1" strike="noStrike">
                <a:latin typeface="Arial"/>
              </a:endParaRPr>
            </a:p>
            <a:p>
              <a:pPr marL="627120" indent="-201240">
                <a:lnSpc>
                  <a:spcPct val="100000"/>
                </a:lnSpc>
                <a:spcAft>
                  <a:spcPts val="300"/>
                </a:spcAft>
                <a:buClr>
                  <a:srgbClr val="ffffff"/>
                </a:buClr>
                <a:buFont typeface="Wingdings" charset="2"/>
                <a:buChar char=""/>
              </a:pPr>
              <a:r>
                <a:rPr b="0" lang="fr-FR" sz="1500" spc="-1" strike="noStrike">
                  <a:solidFill>
                    <a:srgbClr val="ffffff"/>
                  </a:solidFill>
                  <a:latin typeface="Calibri"/>
                </a:rPr>
                <a:t>Organisations internationales</a:t>
              </a:r>
              <a:endParaRPr b="0" lang="fr-FR" sz="1500" spc="-1" strike="noStrike">
                <a:latin typeface="Arial"/>
              </a:endParaRPr>
            </a:p>
            <a:p>
              <a:pPr marL="712800">
                <a:lnSpc>
                  <a:spcPct val="100000"/>
                </a:lnSpc>
              </a:pPr>
              <a:endParaRPr b="0" lang="fr-FR" sz="1500" spc="-1" strike="noStrike">
                <a:latin typeface="Arial"/>
              </a:endParaRPr>
            </a:p>
            <a:p>
              <a:pPr marL="185760">
                <a:lnSpc>
                  <a:spcPct val="100000"/>
                </a:lnSpc>
                <a:spcAft>
                  <a:spcPts val="601"/>
                </a:spcAft>
              </a:pPr>
              <a:r>
                <a:rPr b="1" lang="fr-FR" sz="2400" spc="-1" strike="noStrike">
                  <a:solidFill>
                    <a:srgbClr val="808080"/>
                  </a:solidFill>
                  <a:latin typeface="Calibri"/>
                </a:rPr>
                <a:t>FONCTIONNALITES</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Parcours utilisateur</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Support &amp; sécurité</a:t>
              </a:r>
              <a:endParaRPr b="0" lang="fr-FR" sz="1500" spc="-1" strike="noStrike">
                <a:latin typeface="Arial"/>
              </a:endParaRPr>
            </a:p>
            <a:p>
              <a:pPr>
                <a:lnSpc>
                  <a:spcPct val="100000"/>
                </a:lnSpc>
                <a:spcBef>
                  <a:spcPts val="1800"/>
                </a:spcBef>
              </a:pPr>
              <a:endParaRPr b="0" lang="fr-FR" sz="1500" spc="-1" strike="noStrike">
                <a:latin typeface="Aria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4903750A-DBF3-4AEC-B9AF-D1D059FA29CD}" type="slidenum">
              <a:rPr b="0" lang="fr-FR" sz="1200" spc="-1" strike="noStrike">
                <a:solidFill>
                  <a:srgbClr val="334980"/>
                </a:solidFill>
                <a:latin typeface="Calibri"/>
              </a:rPr>
              <a:t>&lt;number&gt;</a:t>
            </a:fld>
            <a:endParaRPr b="0" lang="fr-FR" sz="1200" spc="-1" strike="noStrike">
              <a:latin typeface="Times New Roman"/>
            </a:endParaRPr>
          </a:p>
        </p:txBody>
      </p:sp>
      <p:sp>
        <p:nvSpPr>
          <p:cNvPr id="310" name="Titre 3"/>
          <p:cNvSpPr/>
          <p:nvPr/>
        </p:nvSpPr>
        <p:spPr>
          <a:xfrm>
            <a:off x="1577520" y="2766240"/>
            <a:ext cx="6119640" cy="1325160"/>
          </a:xfrm>
          <a:prstGeom prst="rect">
            <a:avLst/>
          </a:prstGeom>
          <a:noFill/>
          <a:ln w="0">
            <a:noFill/>
          </a:ln>
        </p:spPr>
        <p:style>
          <a:lnRef idx="0"/>
          <a:fillRef idx="0"/>
          <a:effectRef idx="0"/>
          <a:fontRef idx="minor"/>
        </p:style>
        <p:txBody>
          <a:bodyPr anchor="ctr">
            <a:noAutofit/>
          </a:bodyPr>
          <a:p>
            <a:pPr>
              <a:lnSpc>
                <a:spcPct val="90000"/>
              </a:lnSpc>
            </a:pPr>
            <a:r>
              <a:rPr b="0" lang="fr-FR" sz="5400" spc="-1" strike="noStrike">
                <a:solidFill>
                  <a:srgbClr val="203864"/>
                </a:solidFill>
                <a:latin typeface="Calibri"/>
              </a:rPr>
              <a:t>NOTRE HISTOIRE</a:t>
            </a:r>
            <a:endParaRPr b="0" lang="fr-FR" sz="5400" spc="-1" strike="noStrike">
              <a:latin typeface="Arial"/>
            </a:endParaRPr>
          </a:p>
        </p:txBody>
      </p:sp>
      <p:grpSp>
        <p:nvGrpSpPr>
          <p:cNvPr id="311" name="Groupe 65"/>
          <p:cNvGrpSpPr/>
          <p:nvPr/>
        </p:nvGrpSpPr>
        <p:grpSpPr>
          <a:xfrm>
            <a:off x="390600" y="2921760"/>
            <a:ext cx="1001520" cy="1004400"/>
            <a:chOff x="390600" y="2921760"/>
            <a:chExt cx="1001520" cy="1004400"/>
          </a:xfrm>
        </p:grpSpPr>
        <p:sp>
          <p:nvSpPr>
            <p:cNvPr id="312" name="Rectangle 66"/>
            <p:cNvSpPr/>
            <p:nvPr/>
          </p:nvSpPr>
          <p:spPr>
            <a:xfrm>
              <a:off x="390600" y="2921760"/>
              <a:ext cx="1001520" cy="1004400"/>
            </a:xfrm>
            <a:prstGeom prst="rect">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grpSp>
          <p:nvGrpSpPr>
            <p:cNvPr id="313" name="Groupe 67"/>
            <p:cNvGrpSpPr/>
            <p:nvPr/>
          </p:nvGrpSpPr>
          <p:grpSpPr>
            <a:xfrm>
              <a:off x="444960" y="2994120"/>
              <a:ext cx="893160" cy="860400"/>
              <a:chOff x="444960" y="2994120"/>
              <a:chExt cx="893160" cy="860400"/>
            </a:xfrm>
          </p:grpSpPr>
          <p:grpSp>
            <p:nvGrpSpPr>
              <p:cNvPr id="314" name="Groupe 68"/>
              <p:cNvGrpSpPr/>
              <p:nvPr/>
            </p:nvGrpSpPr>
            <p:grpSpPr>
              <a:xfrm>
                <a:off x="444960" y="3211560"/>
                <a:ext cx="701280" cy="642960"/>
                <a:chOff x="444960" y="3211560"/>
                <a:chExt cx="701280" cy="642960"/>
              </a:xfrm>
            </p:grpSpPr>
            <p:sp>
              <p:nvSpPr>
                <p:cNvPr id="315" name="Rectangle 72"/>
                <p:cNvSpPr/>
                <p:nvPr/>
              </p:nvSpPr>
              <p:spPr>
                <a:xfrm rot="18682200">
                  <a:off x="720000" y="31323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6" name="Rectangle 73"/>
                <p:cNvSpPr/>
                <p:nvPr/>
              </p:nvSpPr>
              <p:spPr>
                <a:xfrm rot="2482200">
                  <a:off x="637200" y="342576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317" name="Groupe 69"/>
              <p:cNvGrpSpPr/>
              <p:nvPr/>
            </p:nvGrpSpPr>
            <p:grpSpPr>
              <a:xfrm>
                <a:off x="636840" y="2994120"/>
                <a:ext cx="701280" cy="642960"/>
                <a:chOff x="636840" y="2994120"/>
                <a:chExt cx="701280" cy="642960"/>
              </a:xfrm>
            </p:grpSpPr>
            <p:sp>
              <p:nvSpPr>
                <p:cNvPr id="318" name="Rectangle 70"/>
                <p:cNvSpPr/>
                <p:nvPr/>
              </p:nvSpPr>
              <p:spPr>
                <a:xfrm rot="7882200">
                  <a:off x="911520" y="29145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9" name="Rectangle 71"/>
                <p:cNvSpPr/>
                <p:nvPr/>
              </p:nvSpPr>
              <p:spPr>
                <a:xfrm rot="13282200">
                  <a:off x="994680" y="302040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grpSp>
        <p:nvGrpSpPr>
          <p:cNvPr id="320" name="Groupe 25"/>
          <p:cNvGrpSpPr/>
          <p:nvPr/>
        </p:nvGrpSpPr>
        <p:grpSpPr>
          <a:xfrm>
            <a:off x="7644600" y="545040"/>
            <a:ext cx="3875760" cy="5642640"/>
            <a:chOff x="7644600" y="545040"/>
            <a:chExt cx="3875760" cy="5642640"/>
          </a:xfrm>
        </p:grpSpPr>
        <p:sp>
          <p:nvSpPr>
            <p:cNvPr id="321" name="Rectangle : coins arrondis 26"/>
            <p:cNvSpPr/>
            <p:nvPr/>
          </p:nvSpPr>
          <p:spPr>
            <a:xfrm>
              <a:off x="7644600" y="545040"/>
              <a:ext cx="3875760" cy="5642640"/>
            </a:xfrm>
            <a:prstGeom prst="roundRect">
              <a:avLst>
                <a:gd name="adj" fmla="val 7341"/>
              </a:avLst>
            </a:prstGeom>
            <a:solidFill>
              <a:schemeClr val="tx1"/>
            </a:solidFill>
            <a:ln>
              <a:solidFill>
                <a:srgbClr val="325490"/>
              </a:solidFill>
            </a:ln>
          </p:spPr>
          <p:style>
            <a:lnRef idx="2">
              <a:schemeClr val="accent1">
                <a:shade val="50000"/>
              </a:schemeClr>
            </a:lnRef>
            <a:fillRef idx="1">
              <a:schemeClr val="accent1"/>
            </a:fillRef>
            <a:effectRef idx="0">
              <a:schemeClr val="accent1"/>
            </a:effectRef>
            <a:fontRef idx="minor"/>
          </p:style>
        </p:sp>
        <p:grpSp>
          <p:nvGrpSpPr>
            <p:cNvPr id="322" name="Groupe 27"/>
            <p:cNvGrpSpPr/>
            <p:nvPr/>
          </p:nvGrpSpPr>
          <p:grpSpPr>
            <a:xfrm>
              <a:off x="7756920" y="844200"/>
              <a:ext cx="606240" cy="275040"/>
              <a:chOff x="7756920" y="844200"/>
              <a:chExt cx="606240" cy="275040"/>
            </a:xfrm>
          </p:grpSpPr>
          <p:sp>
            <p:nvSpPr>
              <p:cNvPr id="323" name="Rectangle 32"/>
              <p:cNvSpPr/>
              <p:nvPr/>
            </p:nvSpPr>
            <p:spPr>
              <a:xfrm>
                <a:off x="7756920" y="856080"/>
                <a:ext cx="503640" cy="169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Wingdings"/>
                  </a:rPr>
                  <a:t></a:t>
                </a:r>
                <a:endParaRPr b="0" lang="fr-FR" sz="1800" spc="-1" strike="noStrike">
                  <a:latin typeface="Arial"/>
                </a:endParaRPr>
              </a:p>
            </p:txBody>
          </p:sp>
          <p:sp>
            <p:nvSpPr>
              <p:cNvPr id="324" name="Rectangle 33"/>
              <p:cNvSpPr/>
              <p:nvPr/>
            </p:nvSpPr>
            <p:spPr>
              <a:xfrm>
                <a:off x="8178840" y="844200"/>
                <a:ext cx="184320" cy="275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spAutoFit/>
              </a:bodyPr>
              <a:p>
                <a:pPr algn="ctr">
                  <a:lnSpc>
                    <a:spcPct val="100000"/>
                  </a:lnSpc>
                </a:pPr>
                <a:r>
                  <a:rPr b="0" lang="fr-FR" sz="1800" spc="-1" strike="noStrike">
                    <a:solidFill>
                      <a:srgbClr val="ffffff"/>
                    </a:solidFill>
                    <a:latin typeface="Symbol"/>
                  </a:rPr>
                  <a:t></a:t>
                </a:r>
                <a:endParaRPr b="0" lang="fr-FR" sz="1800" spc="-1" strike="noStrike">
                  <a:latin typeface="Arial"/>
                </a:endParaRPr>
              </a:p>
            </p:txBody>
          </p:sp>
        </p:grpSp>
        <p:sp>
          <p:nvSpPr>
            <p:cNvPr id="325" name="Rectangle 28"/>
            <p:cNvSpPr/>
            <p:nvPr/>
          </p:nvSpPr>
          <p:spPr>
            <a:xfrm>
              <a:off x="9292680" y="902160"/>
              <a:ext cx="478440" cy="13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4G</a:t>
              </a:r>
              <a:endParaRPr b="0" lang="fr-FR" sz="1800" spc="-1" strike="noStrike">
                <a:latin typeface="Arial"/>
              </a:endParaRPr>
            </a:p>
          </p:txBody>
        </p:sp>
        <p:pic>
          <p:nvPicPr>
            <p:cNvPr id="326" name="Image 29" descr=""/>
            <p:cNvPicPr/>
            <p:nvPr/>
          </p:nvPicPr>
          <p:blipFill>
            <a:blip r:embed="rId1"/>
            <a:srcRect l="0" t="0" r="16877" b="16585"/>
            <a:stretch/>
          </p:blipFill>
          <p:spPr>
            <a:xfrm>
              <a:off x="10701000" y="793800"/>
              <a:ext cx="691200" cy="354600"/>
            </a:xfrm>
            <a:prstGeom prst="rect">
              <a:avLst/>
            </a:prstGeom>
            <a:ln w="0">
              <a:noFill/>
            </a:ln>
          </p:spPr>
        </p:pic>
        <p:pic>
          <p:nvPicPr>
            <p:cNvPr id="327" name="Image 30" descr=""/>
            <p:cNvPicPr/>
            <p:nvPr/>
          </p:nvPicPr>
          <p:blipFill>
            <a:blip r:embed="rId2"/>
            <a:stretch/>
          </p:blipFill>
          <p:spPr>
            <a:xfrm>
              <a:off x="7837200" y="1266120"/>
              <a:ext cx="3563280" cy="4608360"/>
            </a:xfrm>
            <a:prstGeom prst="rect">
              <a:avLst/>
            </a:prstGeom>
            <a:ln w="0">
              <a:noFill/>
            </a:ln>
          </p:spPr>
        </p:pic>
        <p:sp>
          <p:nvSpPr>
            <p:cNvPr id="328" name="Rectangle 31"/>
            <p:cNvSpPr/>
            <p:nvPr/>
          </p:nvSpPr>
          <p:spPr>
            <a:xfrm>
              <a:off x="8349480" y="1266120"/>
              <a:ext cx="3051000" cy="460836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p:style>
          <p:txBody>
            <a:bodyPr lIns="72000" rIns="72000" tIns="45000" bIns="45000">
              <a:noAutofit/>
            </a:bodyPr>
            <a:p>
              <a:pPr>
                <a:lnSpc>
                  <a:spcPct val="150000"/>
                </a:lnSpc>
              </a:pPr>
              <a:r>
                <a:rPr b="1" lang="fr-FR" sz="3600" spc="-1" strike="noStrike">
                  <a:solidFill>
                    <a:srgbClr val="ffffff"/>
                  </a:solidFill>
                  <a:latin typeface="Calibri"/>
                </a:rPr>
                <a:t>KIBARO</a:t>
              </a:r>
              <a:endParaRPr b="0" lang="fr-FR" sz="3600" spc="-1" strike="noStrike">
                <a:latin typeface="Arial"/>
              </a:endParaRPr>
            </a:p>
            <a:p>
              <a:pPr marL="185760">
                <a:lnSpc>
                  <a:spcPct val="100000"/>
                </a:lnSpc>
                <a:spcBef>
                  <a:spcPts val="1800"/>
                </a:spcBef>
                <a:spcAft>
                  <a:spcPts val="1800"/>
                </a:spcAft>
              </a:pPr>
              <a:r>
                <a:rPr b="1" lang="fr-FR" sz="2400" spc="-1" strike="noStrike">
                  <a:solidFill>
                    <a:srgbClr val="ffffff"/>
                  </a:solidFill>
                  <a:latin typeface="Calibri"/>
                </a:rPr>
                <a:t>NOTRE HISTOIRE</a:t>
              </a:r>
              <a:endParaRPr b="0" lang="fr-FR" sz="2400" spc="-1" strike="noStrike">
                <a:latin typeface="Arial"/>
              </a:endParaRPr>
            </a:p>
            <a:p>
              <a:pPr marL="185760">
                <a:lnSpc>
                  <a:spcPct val="100000"/>
                </a:lnSpc>
                <a:spcAft>
                  <a:spcPts val="601"/>
                </a:spcAft>
              </a:pPr>
              <a:r>
                <a:rPr b="1" lang="fr-FR" sz="2400" spc="-1" strike="noStrike">
                  <a:solidFill>
                    <a:srgbClr val="808080"/>
                  </a:solidFill>
                  <a:latin typeface="Calibri"/>
                </a:rPr>
                <a:t>DECOUVRIR KIBARO</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Administrations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Grand public</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Professionnels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Organisations internationales</a:t>
              </a:r>
              <a:endParaRPr b="0" lang="fr-FR" sz="1500" spc="-1" strike="noStrike">
                <a:latin typeface="Arial"/>
              </a:endParaRPr>
            </a:p>
            <a:p>
              <a:pPr marL="712800">
                <a:lnSpc>
                  <a:spcPct val="100000"/>
                </a:lnSpc>
              </a:pPr>
              <a:endParaRPr b="0" lang="fr-FR" sz="1500" spc="-1" strike="noStrike">
                <a:latin typeface="Arial"/>
              </a:endParaRPr>
            </a:p>
            <a:p>
              <a:pPr marL="185760">
                <a:lnSpc>
                  <a:spcPct val="100000"/>
                </a:lnSpc>
                <a:spcAft>
                  <a:spcPts val="601"/>
                </a:spcAft>
              </a:pPr>
              <a:r>
                <a:rPr b="1" lang="fr-FR" sz="2400" spc="-1" strike="noStrike">
                  <a:solidFill>
                    <a:srgbClr val="808080"/>
                  </a:solidFill>
                  <a:latin typeface="Calibri"/>
                </a:rPr>
                <a:t>FONCTIONNALITES</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Parcours utilisateur</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Support &amp; sécurité</a:t>
              </a:r>
              <a:endParaRPr b="0" lang="fr-FR" sz="1500" spc="-1" strike="noStrike">
                <a:latin typeface="Arial"/>
              </a:endParaRPr>
            </a:p>
            <a:p>
              <a:pPr>
                <a:lnSpc>
                  <a:spcPct val="100000"/>
                </a:lnSpc>
                <a:spcBef>
                  <a:spcPts val="1800"/>
                </a:spcBef>
              </a:pPr>
              <a:endParaRPr b="0" lang="fr-FR" sz="1500" spc="-1" strike="noStrike">
                <a:latin typeface="Arial"/>
              </a:endParaRPr>
            </a:p>
          </p:txBody>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DCB0CD1C-B4DA-4904-A2E5-FEF1EF4C6760}" type="slidenum">
              <a:rPr b="0" lang="fr-FR" sz="1200" spc="-1" strike="noStrike">
                <a:solidFill>
                  <a:srgbClr val="ffffff"/>
                </a:solidFill>
                <a:latin typeface="Calibri"/>
              </a:rPr>
              <a:t>&lt;number&gt;</a:t>
            </a:fld>
            <a:endParaRPr b="0" lang="fr-FR" sz="1200" spc="-1" strike="noStrike">
              <a:latin typeface="Times New Roman"/>
            </a:endParaRPr>
          </a:p>
        </p:txBody>
      </p:sp>
      <p:sp>
        <p:nvSpPr>
          <p:cNvPr id="784"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ffffff"/>
                </a:solidFill>
                <a:latin typeface="Calibri"/>
              </a:rPr>
              <a:t>KIBARO A L’AVANT DES ORGANISATIONS INTERNATIONALES (OI)</a:t>
            </a:r>
            <a:endParaRPr b="0" lang="fr-FR" sz="2400" spc="-1" strike="noStrike">
              <a:solidFill>
                <a:srgbClr val="000000"/>
              </a:solidFill>
              <a:latin typeface="Calibri"/>
            </a:endParaRPr>
          </a:p>
        </p:txBody>
      </p:sp>
      <p:sp>
        <p:nvSpPr>
          <p:cNvPr id="785" name="TextBox 12"/>
          <p:cNvSpPr/>
          <p:nvPr/>
        </p:nvSpPr>
        <p:spPr>
          <a:xfrm>
            <a:off x="594720" y="2169000"/>
            <a:ext cx="9261360" cy="3744360"/>
          </a:xfrm>
          <a:prstGeom prst="rect">
            <a:avLst/>
          </a:prstGeom>
          <a:noFill/>
          <a:ln w="0">
            <a:noFill/>
          </a:ln>
        </p:spPr>
        <p:style>
          <a:lnRef idx="0"/>
          <a:fillRef idx="0"/>
          <a:effectRef idx="0"/>
          <a:fontRef idx="minor"/>
        </p:style>
        <p:txBody>
          <a:bodyPr lIns="90000" rIns="90000" tIns="45000" bIns="45000">
            <a:noAutofit/>
          </a:bodyPr>
          <a:p>
            <a:pPr>
              <a:lnSpc>
                <a:spcPct val="150000"/>
              </a:lnSpc>
              <a:spcAft>
                <a:spcPts val="1800"/>
              </a:spcAft>
            </a:pPr>
            <a:r>
              <a:rPr b="1" lang="fr-FR" sz="1500" spc="-1" strike="noStrike">
                <a:solidFill>
                  <a:srgbClr val="ffffff"/>
                </a:solidFill>
                <a:latin typeface="Calibri"/>
                <a:ea typeface="Montserrat Light"/>
              </a:rPr>
              <a:t>KIBARO se veut un outil et un facilitateur entre les administrations et les citoyens. </a:t>
            </a:r>
            <a:endParaRPr b="0" lang="fr-FR" sz="1500" spc="-1" strike="noStrike">
              <a:latin typeface="Arial"/>
            </a:endParaRPr>
          </a:p>
          <a:p>
            <a:pPr>
              <a:lnSpc>
                <a:spcPct val="150000"/>
              </a:lnSpc>
              <a:spcAft>
                <a:spcPts val="1800"/>
              </a:spcAft>
            </a:pPr>
            <a:r>
              <a:rPr b="1" lang="fr-FR" sz="1500" spc="-1" strike="noStrike">
                <a:solidFill>
                  <a:srgbClr val="ffffff"/>
                </a:solidFill>
                <a:latin typeface="Calibri"/>
                <a:ea typeface="Montserrat Light"/>
              </a:rPr>
              <a:t>Il va stimuler et favoriser l'action rapide des administrations, sur les problématiques des populations auprès desquelles elles assurent un service public. Il va contribuer à accroître le bien-être et la sécurité des hommes et des femmes dans les territoires, réduire le sentiment d’écart entre la population et des administrations, et fluidifier les échanges entre eux.</a:t>
            </a:r>
            <a:endParaRPr b="0" lang="fr-FR" sz="1500" spc="-1" strike="noStrike">
              <a:latin typeface="Arial"/>
            </a:endParaRPr>
          </a:p>
          <a:p>
            <a:pPr>
              <a:lnSpc>
                <a:spcPct val="150000"/>
              </a:lnSpc>
              <a:spcAft>
                <a:spcPts val="1800"/>
              </a:spcAft>
            </a:pPr>
            <a:r>
              <a:rPr b="1" lang="fr-FR" sz="1500" spc="-1" strike="noStrike">
                <a:solidFill>
                  <a:srgbClr val="ffffff"/>
                </a:solidFill>
                <a:latin typeface="Calibri"/>
                <a:ea typeface="Montserrat Light"/>
              </a:rPr>
              <a:t>C’est un formidable outil d’observation du fonctionnement des administrations dans un pays ou une collectivité. </a:t>
            </a:r>
            <a:endParaRPr b="0" lang="fr-FR" sz="1500" spc="-1" strike="noStrike">
              <a:latin typeface="Arial"/>
            </a:endParaRPr>
          </a:p>
          <a:p>
            <a:pPr>
              <a:lnSpc>
                <a:spcPct val="150000"/>
              </a:lnSpc>
              <a:spcAft>
                <a:spcPts val="1800"/>
              </a:spcAft>
            </a:pPr>
            <a:r>
              <a:rPr b="1" lang="fr-FR" sz="1500" spc="-1" strike="noStrike">
                <a:solidFill>
                  <a:srgbClr val="ffffff"/>
                </a:solidFill>
                <a:latin typeface="Calibri"/>
                <a:ea typeface="Montserrat Light"/>
              </a:rPr>
              <a:t>Un outil efficace pour les institutions internationales et autres organisations continentales et régionales, économique et politique, en particulier dans leurs actions auprès de populations en souffrance, ayant besoin d’une amélioration de leurs conditions de vie mais aussi d’être protégées, sécurisées.</a:t>
            </a:r>
            <a:endParaRPr b="0" lang="fr-FR" sz="1500" spc="-1" strike="noStrike">
              <a:latin typeface="Arial"/>
            </a:endParaRPr>
          </a:p>
          <a:p>
            <a:pPr marL="285840">
              <a:lnSpc>
                <a:spcPct val="150000"/>
              </a:lnSpc>
              <a:spcAft>
                <a:spcPts val="601"/>
              </a:spcAft>
            </a:pPr>
            <a:endParaRPr b="0" lang="fr-FR" sz="1500" spc="-1" strike="noStrike">
              <a:latin typeface="Arial"/>
            </a:endParaRPr>
          </a:p>
        </p:txBody>
      </p:sp>
      <p:grpSp>
        <p:nvGrpSpPr>
          <p:cNvPr id="786" name="Groupe 26"/>
          <p:cNvGrpSpPr/>
          <p:nvPr/>
        </p:nvGrpSpPr>
        <p:grpSpPr>
          <a:xfrm>
            <a:off x="1638360" y="487080"/>
            <a:ext cx="8914680" cy="527400"/>
            <a:chOff x="1638360" y="487080"/>
            <a:chExt cx="8914680" cy="527400"/>
          </a:xfrm>
        </p:grpSpPr>
        <p:sp>
          <p:nvSpPr>
            <p:cNvPr id="787" name="Connecteur droit 27"/>
            <p:cNvSpPr/>
            <p:nvPr/>
          </p:nvSpPr>
          <p:spPr>
            <a:xfrm>
              <a:off x="163836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sp>
          <p:nvSpPr>
            <p:cNvPr id="788" name="Connecteur droit 28"/>
            <p:cNvSpPr/>
            <p:nvPr/>
          </p:nvSpPr>
          <p:spPr>
            <a:xfrm>
              <a:off x="673704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grpSp>
          <p:nvGrpSpPr>
            <p:cNvPr id="789" name="Groupe 29"/>
            <p:cNvGrpSpPr/>
            <p:nvPr/>
          </p:nvGrpSpPr>
          <p:grpSpPr>
            <a:xfrm>
              <a:off x="5845320" y="487080"/>
              <a:ext cx="501120" cy="527400"/>
              <a:chOff x="5845320" y="487080"/>
              <a:chExt cx="501120" cy="527400"/>
            </a:xfrm>
          </p:grpSpPr>
          <p:sp>
            <p:nvSpPr>
              <p:cNvPr id="790" name="Rectangle 30"/>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791" name="Groupe 31"/>
              <p:cNvGrpSpPr/>
              <p:nvPr/>
            </p:nvGrpSpPr>
            <p:grpSpPr>
              <a:xfrm>
                <a:off x="5869080" y="531360"/>
                <a:ext cx="453960" cy="438840"/>
                <a:chOff x="5869080" y="531360"/>
                <a:chExt cx="453960" cy="438840"/>
              </a:xfrm>
            </p:grpSpPr>
            <p:grpSp>
              <p:nvGrpSpPr>
                <p:cNvPr id="792" name="Groupe 32"/>
                <p:cNvGrpSpPr/>
                <p:nvPr/>
              </p:nvGrpSpPr>
              <p:grpSpPr>
                <a:xfrm>
                  <a:off x="5869080" y="645840"/>
                  <a:ext cx="353160" cy="324360"/>
                  <a:chOff x="5869080" y="645840"/>
                  <a:chExt cx="353160" cy="324360"/>
                </a:xfrm>
              </p:grpSpPr>
              <p:sp>
                <p:nvSpPr>
                  <p:cNvPr id="793" name="Rectangle 37"/>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794" name="Rectangle 38"/>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795" name="Groupe 33"/>
                <p:cNvGrpSpPr/>
                <p:nvPr/>
              </p:nvGrpSpPr>
              <p:grpSpPr>
                <a:xfrm>
                  <a:off x="5969880" y="531360"/>
                  <a:ext cx="353160" cy="324360"/>
                  <a:chOff x="5969880" y="531360"/>
                  <a:chExt cx="353160" cy="324360"/>
                </a:xfrm>
              </p:grpSpPr>
              <p:sp>
                <p:nvSpPr>
                  <p:cNvPr id="796" name="Rectangle 34"/>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797" name="Rectangle 35"/>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798" name="Picture 2" descr="Des Nations Unies Bleu Logo - Images vectorielles gratuites sur ..."/>
          <p:cNvPicPr/>
          <p:nvPr/>
        </p:nvPicPr>
        <p:blipFill>
          <a:blip r:embed="rId1"/>
          <a:stretch/>
        </p:blipFill>
        <p:spPr>
          <a:xfrm>
            <a:off x="10888560" y="171720"/>
            <a:ext cx="1170720" cy="1043280"/>
          </a:xfrm>
          <a:prstGeom prst="rect">
            <a:avLst/>
          </a:prstGeom>
          <a:ln w="0">
            <a:noFill/>
          </a:ln>
        </p:spPr>
      </p:pic>
      <p:pic>
        <p:nvPicPr>
          <p:cNvPr id="799" name="Picture 4" descr="Devenez partenaire » Partenaires » Organisation » Jour de la Terre ..."/>
          <p:cNvPicPr/>
          <p:nvPr/>
        </p:nvPicPr>
        <p:blipFill>
          <a:blip r:embed="rId2"/>
          <a:stretch/>
        </p:blipFill>
        <p:spPr>
          <a:xfrm>
            <a:off x="10222200" y="4091040"/>
            <a:ext cx="741240" cy="779760"/>
          </a:xfrm>
          <a:prstGeom prst="rect">
            <a:avLst/>
          </a:prstGeom>
          <a:ln w="0">
            <a:noFill/>
          </a:ln>
        </p:spPr>
      </p:pic>
      <p:pic>
        <p:nvPicPr>
          <p:cNvPr id="800" name="Picture 6" descr="Icône monde, stat"/>
          <p:cNvPicPr/>
          <p:nvPr/>
        </p:nvPicPr>
        <p:blipFill>
          <a:blip r:embed="rId3"/>
          <a:stretch/>
        </p:blipFill>
        <p:spPr>
          <a:xfrm>
            <a:off x="11226600" y="4091040"/>
            <a:ext cx="741240" cy="779760"/>
          </a:xfrm>
          <a:prstGeom prst="rect">
            <a:avLst/>
          </a:prstGeom>
          <a:ln w="0">
            <a:noFill/>
          </a:ln>
        </p:spPr>
      </p:pic>
      <p:sp>
        <p:nvSpPr>
          <p:cNvPr id="801" name="Rectangle 36"/>
          <p:cNvSpPr/>
          <p:nvPr/>
        </p:nvSpPr>
        <p:spPr>
          <a:xfrm>
            <a:off x="10702080" y="4954320"/>
            <a:ext cx="785880" cy="250200"/>
          </a:xfrm>
          <a:prstGeom prst="rect">
            <a:avLst/>
          </a:prstGeom>
          <a:solidFill>
            <a:schemeClr val="bg1"/>
          </a:solidFill>
          <a:ln w="0">
            <a:noFill/>
          </a:ln>
        </p:spPr>
        <p:style>
          <a:lnRef idx="0"/>
          <a:fillRef idx="0"/>
          <a:effectRef idx="0"/>
          <a:fontRef idx="minor"/>
        </p:style>
        <p:txBody>
          <a:bodyPr lIns="90000" rIns="90000" tIns="45000" bIns="45000">
            <a:spAutoFit/>
          </a:bodyPr>
          <a:p>
            <a:pPr algn="ctr">
              <a:lnSpc>
                <a:spcPct val="100000"/>
              </a:lnSpc>
            </a:pPr>
            <a:r>
              <a:rPr b="0" lang="fr-FR" sz="1050" spc="-1" strike="noStrike">
                <a:solidFill>
                  <a:srgbClr val="203864"/>
                </a:solidFill>
                <a:latin typeface="Calibri"/>
              </a:rPr>
              <a:t>OI &amp; ONG</a:t>
            </a:r>
            <a:endParaRPr b="0" lang="fr-FR" sz="105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ZoneTexte 49"/>
          <p:cNvSpPr/>
          <p:nvPr/>
        </p:nvSpPr>
        <p:spPr>
          <a:xfrm>
            <a:off x="3482640" y="573372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Simple d’utilisation</a:t>
            </a:r>
            <a:endParaRPr b="0" lang="fr-FR" sz="1200" spc="-1" strike="noStrike">
              <a:latin typeface="Arial"/>
            </a:endParaRPr>
          </a:p>
          <a:p>
            <a:pPr algn="ctr">
              <a:lnSpc>
                <a:spcPct val="100000"/>
              </a:lnSpc>
            </a:pPr>
            <a:r>
              <a:rPr b="0" lang="fr-FR" sz="1100" spc="-1" strike="noStrike">
                <a:solidFill>
                  <a:srgbClr val="203864"/>
                </a:solidFill>
                <a:latin typeface="Calibri"/>
              </a:rPr>
              <a:t>Requiert un smartphone et une connexion internet</a:t>
            </a:r>
            <a:endParaRPr b="0" lang="fr-FR" sz="1100" spc="-1" strike="noStrike">
              <a:latin typeface="Arial"/>
            </a:endParaRPr>
          </a:p>
        </p:txBody>
      </p:sp>
      <p:sp>
        <p:nvSpPr>
          <p:cNvPr id="803" name="Rectangle 52"/>
          <p:cNvSpPr/>
          <p:nvPr/>
        </p:nvSpPr>
        <p:spPr>
          <a:xfrm>
            <a:off x="486360" y="5733720"/>
            <a:ext cx="2231640" cy="6076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Accessible et sécurisé</a:t>
            </a:r>
            <a:endParaRPr b="0" lang="fr-FR" sz="1200" spc="-1" strike="noStrike">
              <a:latin typeface="Arial"/>
            </a:endParaRPr>
          </a:p>
          <a:p>
            <a:pPr algn="ctr">
              <a:lnSpc>
                <a:spcPct val="100000"/>
              </a:lnSpc>
            </a:pPr>
            <a:r>
              <a:rPr b="0" lang="fr-FR" sz="1100" spc="-1" strike="noStrike">
                <a:solidFill>
                  <a:srgbClr val="203864"/>
                </a:solidFill>
                <a:latin typeface="Calibri"/>
              </a:rPr>
              <a:t>Authentification forte dès l'inscription et cryptage des données</a:t>
            </a:r>
            <a:endParaRPr b="0" lang="fr-FR" sz="1100" spc="-1" strike="noStrike">
              <a:latin typeface="Arial"/>
            </a:endParaRPr>
          </a:p>
        </p:txBody>
      </p:sp>
      <p:pic>
        <p:nvPicPr>
          <p:cNvPr id="804" name="Image 69" descr=""/>
          <p:cNvPicPr/>
          <p:nvPr/>
        </p:nvPicPr>
        <p:blipFill>
          <a:blip r:embed="rId1"/>
          <a:stretch/>
        </p:blipFill>
        <p:spPr>
          <a:xfrm>
            <a:off x="3966840" y="4404600"/>
            <a:ext cx="1090440" cy="1320480"/>
          </a:xfrm>
          <a:prstGeom prst="rect">
            <a:avLst/>
          </a:prstGeom>
          <a:ln w="0">
            <a:noFill/>
          </a:ln>
        </p:spPr>
      </p:pic>
      <p:sp>
        <p:nvSpPr>
          <p:cNvPr id="805" name="ZoneTexte 71"/>
          <p:cNvSpPr/>
          <p:nvPr/>
        </p:nvSpPr>
        <p:spPr>
          <a:xfrm>
            <a:off x="9474480" y="5733720"/>
            <a:ext cx="2231640" cy="6076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Support 24/7</a:t>
            </a:r>
            <a:endParaRPr b="0" lang="fr-FR" sz="1200" spc="-1" strike="noStrike">
              <a:latin typeface="Arial"/>
            </a:endParaRPr>
          </a:p>
          <a:p>
            <a:pPr algn="ctr">
              <a:lnSpc>
                <a:spcPct val="100000"/>
              </a:lnSpc>
            </a:pPr>
            <a:r>
              <a:rPr b="0" lang="fr-FR" sz="1100" spc="-1" strike="noStrike">
                <a:solidFill>
                  <a:srgbClr val="203864"/>
                </a:solidFill>
                <a:latin typeface="Calibri"/>
              </a:rPr>
              <a:t>Une équipe en 24/7 à votre écoute  et pour vous aider</a:t>
            </a:r>
            <a:endParaRPr b="0" lang="fr-FR" sz="1100" spc="-1" strike="noStrike">
              <a:latin typeface="Arial"/>
            </a:endParaRPr>
          </a:p>
        </p:txBody>
      </p:sp>
      <p:pic>
        <p:nvPicPr>
          <p:cNvPr id="806" name="Image 72" descr=""/>
          <p:cNvPicPr/>
          <p:nvPr/>
        </p:nvPicPr>
        <p:blipFill>
          <a:blip r:embed="rId2"/>
          <a:stretch/>
        </p:blipFill>
        <p:spPr>
          <a:xfrm>
            <a:off x="9933120" y="4404600"/>
            <a:ext cx="1314720" cy="1320480"/>
          </a:xfrm>
          <a:prstGeom prst="rect">
            <a:avLst/>
          </a:prstGeom>
          <a:ln w="0">
            <a:noFill/>
          </a:ln>
        </p:spPr>
      </p:pic>
      <p:grpSp>
        <p:nvGrpSpPr>
          <p:cNvPr id="807" name="Groupe 73"/>
          <p:cNvGrpSpPr/>
          <p:nvPr/>
        </p:nvGrpSpPr>
        <p:grpSpPr>
          <a:xfrm>
            <a:off x="2105640" y="2365200"/>
            <a:ext cx="1837080" cy="938160"/>
            <a:chOff x="2105640" y="2365200"/>
            <a:chExt cx="1837080" cy="938160"/>
          </a:xfrm>
        </p:grpSpPr>
        <p:pic>
          <p:nvPicPr>
            <p:cNvPr id="808" name="Image 74" descr=""/>
            <p:cNvPicPr/>
            <p:nvPr/>
          </p:nvPicPr>
          <p:blipFill>
            <a:blip r:embed="rId3"/>
            <a:stretch/>
          </p:blipFill>
          <p:spPr>
            <a:xfrm>
              <a:off x="2105640" y="2365200"/>
              <a:ext cx="950760" cy="921600"/>
            </a:xfrm>
            <a:prstGeom prst="rect">
              <a:avLst/>
            </a:prstGeom>
            <a:ln w="0">
              <a:noFill/>
            </a:ln>
          </p:spPr>
        </p:pic>
        <p:pic>
          <p:nvPicPr>
            <p:cNvPr id="809" name="Image 76" descr=""/>
            <p:cNvPicPr/>
            <p:nvPr/>
          </p:nvPicPr>
          <p:blipFill>
            <a:blip r:embed="rId4"/>
            <a:stretch/>
          </p:blipFill>
          <p:spPr>
            <a:xfrm>
              <a:off x="3048120" y="2365200"/>
              <a:ext cx="894600" cy="938160"/>
            </a:xfrm>
            <a:prstGeom prst="rect">
              <a:avLst/>
            </a:prstGeom>
            <a:ln w="0">
              <a:noFill/>
            </a:ln>
          </p:spPr>
        </p:pic>
      </p:grpSp>
      <p:sp>
        <p:nvSpPr>
          <p:cNvPr id="810" name="Espace réservé du numéro de diapositive 2"/>
          <p:cNvSpPr txBox="1"/>
          <p:nvPr/>
        </p:nvSpPr>
        <p:spPr>
          <a:xfrm>
            <a:off x="8610480" y="6356520"/>
            <a:ext cx="2742840" cy="364680"/>
          </a:xfrm>
          <a:prstGeom prst="rect">
            <a:avLst/>
          </a:prstGeom>
          <a:noFill/>
          <a:ln w="0">
            <a:noFill/>
          </a:ln>
        </p:spPr>
        <p:txBody>
          <a:bodyPr anchor="ctr">
            <a:noAutofit/>
          </a:bodyPr>
          <a:p>
            <a:pPr algn="r">
              <a:lnSpc>
                <a:spcPct val="100000"/>
              </a:lnSpc>
            </a:pPr>
            <a:fld id="{0A0FC302-FE22-45A0-B0C7-7BBD99716AF9}"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811" name="Groupe 78"/>
          <p:cNvGrpSpPr/>
          <p:nvPr/>
        </p:nvGrpSpPr>
        <p:grpSpPr>
          <a:xfrm>
            <a:off x="1638360" y="487080"/>
            <a:ext cx="8914680" cy="527400"/>
            <a:chOff x="1638360" y="487080"/>
            <a:chExt cx="8914680" cy="527400"/>
          </a:xfrm>
        </p:grpSpPr>
        <p:sp>
          <p:nvSpPr>
            <p:cNvPr id="812" name="Connecteur droit 82"/>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813" name="Connecteur droit 83"/>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814" name="Groupe 84"/>
            <p:cNvGrpSpPr/>
            <p:nvPr/>
          </p:nvGrpSpPr>
          <p:grpSpPr>
            <a:xfrm>
              <a:off x="5845320" y="487080"/>
              <a:ext cx="501120" cy="527400"/>
              <a:chOff x="5845320" y="487080"/>
              <a:chExt cx="501120" cy="527400"/>
            </a:xfrm>
          </p:grpSpPr>
          <p:sp>
            <p:nvSpPr>
              <p:cNvPr id="815" name="Rectangle 85"/>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816" name="Groupe 86"/>
              <p:cNvGrpSpPr/>
              <p:nvPr/>
            </p:nvGrpSpPr>
            <p:grpSpPr>
              <a:xfrm>
                <a:off x="5869080" y="531360"/>
                <a:ext cx="453960" cy="438840"/>
                <a:chOff x="5869080" y="531360"/>
                <a:chExt cx="453960" cy="438840"/>
              </a:xfrm>
            </p:grpSpPr>
            <p:grpSp>
              <p:nvGrpSpPr>
                <p:cNvPr id="817" name="Groupe 87"/>
                <p:cNvGrpSpPr/>
                <p:nvPr/>
              </p:nvGrpSpPr>
              <p:grpSpPr>
                <a:xfrm>
                  <a:off x="5869080" y="645840"/>
                  <a:ext cx="353160" cy="324360"/>
                  <a:chOff x="5869080" y="645840"/>
                  <a:chExt cx="353160" cy="324360"/>
                </a:xfrm>
              </p:grpSpPr>
              <p:sp>
                <p:nvSpPr>
                  <p:cNvPr id="818" name="Rectangle 91"/>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819" name="Rectangle 92"/>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820" name="Groupe 88"/>
                <p:cNvGrpSpPr/>
                <p:nvPr/>
              </p:nvGrpSpPr>
              <p:grpSpPr>
                <a:xfrm>
                  <a:off x="5969880" y="531360"/>
                  <a:ext cx="353160" cy="324360"/>
                  <a:chOff x="5969880" y="531360"/>
                  <a:chExt cx="353160" cy="324360"/>
                </a:xfrm>
              </p:grpSpPr>
              <p:sp>
                <p:nvSpPr>
                  <p:cNvPr id="821" name="Rectangle 89"/>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822" name="Rectangle 90"/>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823" name="Titre 8"/>
          <p:cNvSpPr/>
          <p:nvPr/>
        </p:nvSpPr>
        <p:spPr>
          <a:xfrm>
            <a:off x="1536840" y="1252440"/>
            <a:ext cx="9118080" cy="437760"/>
          </a:xfrm>
          <a:prstGeom prst="rect">
            <a:avLst/>
          </a:prstGeom>
          <a:noFill/>
          <a:ln w="0">
            <a:noFill/>
          </a:ln>
        </p:spPr>
        <p:style>
          <a:lnRef idx="0"/>
          <a:fillRef idx="0"/>
          <a:effectRef idx="0"/>
          <a:fontRef idx="minor"/>
        </p:style>
        <p:txBody>
          <a:bodyPr>
            <a:noAutofit/>
          </a:bodyPr>
          <a:p>
            <a:pPr algn="ctr">
              <a:lnSpc>
                <a:spcPct val="90000"/>
              </a:lnSpc>
            </a:pPr>
            <a:r>
              <a:rPr b="1" lang="fr-FR" sz="2400" spc="-1" strike="noStrike">
                <a:solidFill>
                  <a:srgbClr val="203864"/>
                </a:solidFill>
                <a:latin typeface="Calibri"/>
              </a:rPr>
              <a:t>ET CE N’EST PAS TOUT, KIBARO POUR LES OI EST…</a:t>
            </a:r>
            <a:endParaRPr b="0" lang="fr-FR" sz="2400" spc="-1" strike="noStrike">
              <a:latin typeface="Arial"/>
            </a:endParaRPr>
          </a:p>
        </p:txBody>
      </p:sp>
      <p:sp>
        <p:nvSpPr>
          <p:cNvPr id="824" name="Rectangle 95"/>
          <p:cNvSpPr/>
          <p:nvPr/>
        </p:nvSpPr>
        <p:spPr>
          <a:xfrm>
            <a:off x="6478560" y="5733720"/>
            <a:ext cx="2231640" cy="638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Compatible</a:t>
            </a:r>
            <a:r>
              <a:rPr b="1" lang="fr-FR" sz="1400" spc="-1" strike="noStrike">
                <a:solidFill>
                  <a:srgbClr val="203864"/>
                </a:solidFill>
                <a:latin typeface="Calibri"/>
              </a:rPr>
              <a:t> </a:t>
            </a:r>
            <a:endParaRPr b="0" lang="fr-FR" sz="1400" spc="-1" strike="noStrike">
              <a:latin typeface="Arial"/>
            </a:endParaRPr>
          </a:p>
          <a:p>
            <a:pPr algn="ctr">
              <a:lnSpc>
                <a:spcPct val="100000"/>
              </a:lnSpc>
            </a:pPr>
            <a:r>
              <a:rPr b="0" lang="fr-FR" sz="1100" spc="-1" strike="noStrike">
                <a:solidFill>
                  <a:srgbClr val="203864"/>
                </a:solidFill>
                <a:latin typeface="Calibri"/>
              </a:rPr>
              <a:t>Sur tous les supports et tous </a:t>
            </a:r>
            <a:endParaRPr b="0" lang="fr-FR" sz="1100" spc="-1" strike="noStrike">
              <a:latin typeface="Arial"/>
            </a:endParaRPr>
          </a:p>
          <a:p>
            <a:pPr algn="ctr">
              <a:lnSpc>
                <a:spcPct val="100000"/>
              </a:lnSpc>
            </a:pPr>
            <a:r>
              <a:rPr b="0" lang="fr-FR" sz="1100" spc="-1" strike="noStrike">
                <a:solidFill>
                  <a:srgbClr val="203864"/>
                </a:solidFill>
                <a:latin typeface="Calibri"/>
              </a:rPr>
              <a:t>les navigateurs</a:t>
            </a:r>
            <a:endParaRPr b="0" lang="fr-FR" sz="1100" spc="-1" strike="noStrike">
              <a:latin typeface="Arial"/>
            </a:endParaRPr>
          </a:p>
        </p:txBody>
      </p:sp>
      <p:grpSp>
        <p:nvGrpSpPr>
          <p:cNvPr id="825" name="Groupe 96"/>
          <p:cNvGrpSpPr/>
          <p:nvPr/>
        </p:nvGrpSpPr>
        <p:grpSpPr>
          <a:xfrm>
            <a:off x="6851160" y="4404600"/>
            <a:ext cx="1486440" cy="1317960"/>
            <a:chOff x="6851160" y="4404600"/>
            <a:chExt cx="1486440" cy="1317960"/>
          </a:xfrm>
        </p:grpSpPr>
        <p:pic>
          <p:nvPicPr>
            <p:cNvPr id="826" name="Picture 22" descr="Icône applications, web, navigateur"/>
            <p:cNvPicPr/>
            <p:nvPr/>
          </p:nvPicPr>
          <p:blipFill>
            <a:blip r:embed="rId5"/>
            <a:stretch/>
          </p:blipFill>
          <p:spPr>
            <a:xfrm>
              <a:off x="7118640" y="4503600"/>
              <a:ext cx="1218960" cy="1218960"/>
            </a:xfrm>
            <a:prstGeom prst="rect">
              <a:avLst/>
            </a:prstGeom>
            <a:ln w="0">
              <a:noFill/>
            </a:ln>
          </p:spPr>
        </p:pic>
        <p:grpSp>
          <p:nvGrpSpPr>
            <p:cNvPr id="827" name="Groupe 98"/>
            <p:cNvGrpSpPr/>
            <p:nvPr/>
          </p:nvGrpSpPr>
          <p:grpSpPr>
            <a:xfrm>
              <a:off x="6851160" y="4404600"/>
              <a:ext cx="1486080" cy="890280"/>
              <a:chOff x="6851160" y="4404600"/>
              <a:chExt cx="1486080" cy="890280"/>
            </a:xfrm>
          </p:grpSpPr>
          <p:pic>
            <p:nvPicPr>
              <p:cNvPr id="828" name="Picture 4" descr="Icône ouvert, portable, ordinateur"/>
              <p:cNvPicPr/>
              <p:nvPr/>
            </p:nvPicPr>
            <p:blipFill>
              <a:blip r:embed="rId6"/>
              <a:stretch/>
            </p:blipFill>
            <p:spPr>
              <a:xfrm>
                <a:off x="6851160" y="4557960"/>
                <a:ext cx="736920" cy="73692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pic>
            <p:nvPicPr>
              <p:cNvPr id="829" name="Picture 6" descr="Icône mobile, téléphone"/>
              <p:cNvPicPr/>
              <p:nvPr/>
            </p:nvPicPr>
            <p:blipFill>
              <a:blip r:embed="rId7"/>
              <a:stretch/>
            </p:blipFill>
            <p:spPr>
              <a:xfrm>
                <a:off x="7939440" y="4510800"/>
                <a:ext cx="397800" cy="39780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pic>
            <p:nvPicPr>
              <p:cNvPr id="830" name="Picture 8" descr="Icône tablette, outil"/>
              <p:cNvPicPr/>
              <p:nvPr/>
            </p:nvPicPr>
            <p:blipFill>
              <a:blip r:embed="rId8"/>
              <a:stretch/>
            </p:blipFill>
            <p:spPr>
              <a:xfrm>
                <a:off x="7488720" y="4404600"/>
                <a:ext cx="455760" cy="45576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grpSp>
      </p:grpSp>
      <p:pic>
        <p:nvPicPr>
          <p:cNvPr id="831" name="Image 9" descr=""/>
          <p:cNvPicPr/>
          <p:nvPr/>
        </p:nvPicPr>
        <p:blipFill>
          <a:blip r:embed="rId9"/>
          <a:stretch/>
        </p:blipFill>
        <p:spPr>
          <a:xfrm>
            <a:off x="5014080" y="2120040"/>
            <a:ext cx="2161800" cy="1485720"/>
          </a:xfrm>
          <a:prstGeom prst="rect">
            <a:avLst/>
          </a:prstGeom>
          <a:ln w="0">
            <a:noFill/>
          </a:ln>
          <a:effectLst>
            <a:softEdge rad="112680"/>
          </a:effectLst>
        </p:spPr>
      </p:pic>
      <p:sp>
        <p:nvSpPr>
          <p:cNvPr id="832" name="Rectangle 104"/>
          <p:cNvSpPr/>
          <p:nvPr/>
        </p:nvSpPr>
        <p:spPr>
          <a:xfrm>
            <a:off x="497916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Fiable</a:t>
            </a:r>
            <a:endParaRPr b="0" lang="fr-FR" sz="1200" spc="-1" strike="noStrike">
              <a:latin typeface="Arial"/>
            </a:endParaRPr>
          </a:p>
          <a:p>
            <a:pPr algn="ctr">
              <a:lnSpc>
                <a:spcPct val="100000"/>
              </a:lnSpc>
            </a:pPr>
            <a:r>
              <a:rPr b="0" lang="fr-FR" sz="1100" spc="-1" strike="noStrike">
                <a:solidFill>
                  <a:srgbClr val="203864"/>
                </a:solidFill>
                <a:latin typeface="Calibri"/>
              </a:rPr>
              <a:t>Information vérifiée avant de mobilier l’administration</a:t>
            </a:r>
            <a:endParaRPr b="0" lang="fr-FR" sz="1100" spc="-1" strike="noStrike">
              <a:latin typeface="Arial"/>
            </a:endParaRPr>
          </a:p>
        </p:txBody>
      </p:sp>
      <p:pic>
        <p:nvPicPr>
          <p:cNvPr id="833" name="Image 10" descr=""/>
          <p:cNvPicPr/>
          <p:nvPr/>
        </p:nvPicPr>
        <p:blipFill>
          <a:blip r:embed="rId10"/>
          <a:stretch/>
        </p:blipFill>
        <p:spPr>
          <a:xfrm>
            <a:off x="948240" y="4261680"/>
            <a:ext cx="1233360" cy="1471680"/>
          </a:xfrm>
          <a:prstGeom prst="rect">
            <a:avLst/>
          </a:prstGeom>
          <a:ln w="0">
            <a:noFill/>
          </a:ln>
        </p:spPr>
      </p:pic>
      <p:grpSp>
        <p:nvGrpSpPr>
          <p:cNvPr id="834" name="Groupe 46"/>
          <p:cNvGrpSpPr/>
          <p:nvPr/>
        </p:nvGrpSpPr>
        <p:grpSpPr>
          <a:xfrm>
            <a:off x="8389080" y="2327040"/>
            <a:ext cx="1404360" cy="1014480"/>
            <a:chOff x="8389080" y="2327040"/>
            <a:chExt cx="1404360" cy="1014480"/>
          </a:xfrm>
        </p:grpSpPr>
        <p:pic>
          <p:nvPicPr>
            <p:cNvPr id="835" name="Picture 14" descr="Icône la carte, l'emplacement"/>
            <p:cNvPicPr/>
            <p:nvPr/>
          </p:nvPicPr>
          <p:blipFill>
            <a:blip r:embed="rId11"/>
            <a:stretch/>
          </p:blipFill>
          <p:spPr>
            <a:xfrm>
              <a:off x="8389080" y="2327040"/>
              <a:ext cx="855000" cy="851040"/>
            </a:xfrm>
            <a:prstGeom prst="rect">
              <a:avLst/>
            </a:prstGeom>
            <a:ln w="0">
              <a:noFill/>
            </a:ln>
          </p:spPr>
        </p:pic>
        <p:pic>
          <p:nvPicPr>
            <p:cNvPr id="836" name="Picture 18" descr="Icône visibilité"/>
            <p:cNvPicPr/>
            <p:nvPr/>
          </p:nvPicPr>
          <p:blipFill>
            <a:blip r:embed="rId12"/>
            <a:stretch/>
          </p:blipFill>
          <p:spPr>
            <a:xfrm>
              <a:off x="8938440" y="2490480"/>
              <a:ext cx="855000" cy="851040"/>
            </a:xfrm>
            <a:prstGeom prst="rect">
              <a:avLst/>
            </a:prstGeom>
            <a:ln w="0">
              <a:noFill/>
            </a:ln>
          </p:spPr>
        </p:pic>
      </p:grpSp>
      <p:sp>
        <p:nvSpPr>
          <p:cNvPr id="837" name="Rectangle 51"/>
          <p:cNvSpPr/>
          <p:nvPr/>
        </p:nvSpPr>
        <p:spPr>
          <a:xfrm>
            <a:off x="797544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Vue centralisée</a:t>
            </a:r>
            <a:endParaRPr b="0" lang="fr-FR" sz="1200" spc="-1" strike="noStrike">
              <a:latin typeface="Arial"/>
            </a:endParaRPr>
          </a:p>
          <a:p>
            <a:pPr algn="ctr">
              <a:lnSpc>
                <a:spcPct val="100000"/>
              </a:lnSpc>
            </a:pPr>
            <a:r>
              <a:rPr b="0" lang="fr-FR" sz="1100" spc="-1" strike="noStrike">
                <a:solidFill>
                  <a:srgbClr val="203864"/>
                </a:solidFill>
                <a:latin typeface="Calibri"/>
              </a:rPr>
              <a:t>Tableaux de bords avec une vision des dossiers sur sa zone</a:t>
            </a:r>
            <a:endParaRPr b="0" lang="fr-FR" sz="1100" spc="-1" strike="noStrike">
              <a:latin typeface="Arial"/>
            </a:endParaRPr>
          </a:p>
        </p:txBody>
      </p:sp>
      <p:sp>
        <p:nvSpPr>
          <p:cNvPr id="838" name="Rectangle 41"/>
          <p:cNvSpPr/>
          <p:nvPr/>
        </p:nvSpPr>
        <p:spPr>
          <a:xfrm>
            <a:off x="198324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Suivi bout-en-bout</a:t>
            </a:r>
            <a:endParaRPr b="0" lang="fr-FR" sz="1200" spc="-1" strike="noStrike">
              <a:latin typeface="Arial"/>
            </a:endParaRPr>
          </a:p>
          <a:p>
            <a:pPr algn="ctr">
              <a:lnSpc>
                <a:spcPct val="100000"/>
              </a:lnSpc>
            </a:pPr>
            <a:r>
              <a:rPr b="0" lang="fr-FR" sz="1100" spc="-1" strike="noStrike">
                <a:solidFill>
                  <a:srgbClr val="203864"/>
                </a:solidFill>
                <a:latin typeface="Calibri"/>
              </a:rPr>
              <a:t>Des signalements, de la prise en charge à la clôture du signalement</a:t>
            </a:r>
            <a:endParaRPr b="0" lang="fr-FR" sz="1100" spc="-1" strike="noStrike">
              <a:latin typeface="Arial"/>
            </a:endParaRPr>
          </a:p>
        </p:txBody>
      </p:sp>
      <p:pic>
        <p:nvPicPr>
          <p:cNvPr id="839" name="Picture 2" descr="Des Nations Unies Bleu Logo - Images vectorielles gratuites sur ..."/>
          <p:cNvPicPr/>
          <p:nvPr/>
        </p:nvPicPr>
        <p:blipFill>
          <a:blip r:embed="rId13"/>
          <a:stretch/>
        </p:blipFill>
        <p:spPr>
          <a:xfrm>
            <a:off x="10888560" y="171720"/>
            <a:ext cx="1170720" cy="1043280"/>
          </a:xfrm>
          <a:prstGeom prst="rect">
            <a:avLst/>
          </a:prstGeom>
          <a:ln w="0">
            <a:noFill/>
          </a:ln>
        </p:spPr>
      </p:pic>
      <p:sp>
        <p:nvSpPr>
          <p:cNvPr id="840" name="Rectangle 1"/>
          <p:cNvSpPr/>
          <p:nvPr/>
        </p:nvSpPr>
        <p:spPr>
          <a:xfrm>
            <a:off x="114480" y="171720"/>
            <a:ext cx="3815640" cy="95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400" spc="-1" strike="noStrike">
                <a:solidFill>
                  <a:srgbClr val="ffffff"/>
                </a:solidFill>
                <a:latin typeface="Calibri"/>
              </a:rPr>
              <a:t>Comme pour le pitch OI, Bakary, confirme-nous si nous maintenons ce slide </a:t>
            </a:r>
            <a:endParaRPr b="0" lang="fr-FR" sz="1400" spc="-1" strike="noStrike">
              <a:latin typeface="Arial"/>
            </a:endParaRPr>
          </a:p>
          <a:p>
            <a:pPr algn="ctr">
              <a:lnSpc>
                <a:spcPct val="100000"/>
              </a:lnSpc>
            </a:pPr>
            <a:r>
              <a:rPr b="0" lang="fr-FR" sz="1400" spc="-1" strike="noStrike">
                <a:solidFill>
                  <a:srgbClr val="ffffff"/>
                </a:solidFill>
                <a:latin typeface="Calibri"/>
              </a:rPr>
              <a:t>Si oui, il faut prévoir un accès à l’appli aux OI, ce qui n’est pas encore prévu à ce jour</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70973287-BEAE-42A8-84C9-983CE64C860B}"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842" name="Groupe 4"/>
          <p:cNvGrpSpPr/>
          <p:nvPr/>
        </p:nvGrpSpPr>
        <p:grpSpPr>
          <a:xfrm>
            <a:off x="1638360" y="487080"/>
            <a:ext cx="8914680" cy="527400"/>
            <a:chOff x="1638360" y="487080"/>
            <a:chExt cx="8914680" cy="527400"/>
          </a:xfrm>
        </p:grpSpPr>
        <p:sp>
          <p:nvSpPr>
            <p:cNvPr id="843" name="Connecteur droit 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844" name="Connecteur droit 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845" name="Groupe 7"/>
            <p:cNvGrpSpPr/>
            <p:nvPr/>
          </p:nvGrpSpPr>
          <p:grpSpPr>
            <a:xfrm>
              <a:off x="5845320" y="487080"/>
              <a:ext cx="501120" cy="527400"/>
              <a:chOff x="5845320" y="487080"/>
              <a:chExt cx="501120" cy="527400"/>
            </a:xfrm>
          </p:grpSpPr>
          <p:sp>
            <p:nvSpPr>
              <p:cNvPr id="846" name="Rectangle 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847" name="Groupe 9"/>
              <p:cNvGrpSpPr/>
              <p:nvPr/>
            </p:nvGrpSpPr>
            <p:grpSpPr>
              <a:xfrm>
                <a:off x="5869080" y="531360"/>
                <a:ext cx="453960" cy="438840"/>
                <a:chOff x="5869080" y="531360"/>
                <a:chExt cx="453960" cy="438840"/>
              </a:xfrm>
            </p:grpSpPr>
            <p:grpSp>
              <p:nvGrpSpPr>
                <p:cNvPr id="848" name="Groupe 10"/>
                <p:cNvGrpSpPr/>
                <p:nvPr/>
              </p:nvGrpSpPr>
              <p:grpSpPr>
                <a:xfrm>
                  <a:off x="5869080" y="645840"/>
                  <a:ext cx="353160" cy="324360"/>
                  <a:chOff x="5869080" y="645840"/>
                  <a:chExt cx="353160" cy="324360"/>
                </a:xfrm>
              </p:grpSpPr>
              <p:sp>
                <p:nvSpPr>
                  <p:cNvPr id="849" name="Rectangle 1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850" name="Rectangle 1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851" name="Groupe 11"/>
                <p:cNvGrpSpPr/>
                <p:nvPr/>
              </p:nvGrpSpPr>
              <p:grpSpPr>
                <a:xfrm>
                  <a:off x="5969880" y="531360"/>
                  <a:ext cx="353160" cy="324360"/>
                  <a:chOff x="5969880" y="531360"/>
                  <a:chExt cx="353160" cy="324360"/>
                </a:xfrm>
              </p:grpSpPr>
              <p:sp>
                <p:nvSpPr>
                  <p:cNvPr id="852" name="Rectangle 1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853" name="Rectangle 1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854" name="Titre 8"/>
          <p:cNvSpPr/>
          <p:nvPr/>
        </p:nvSpPr>
        <p:spPr>
          <a:xfrm>
            <a:off x="983880" y="1252440"/>
            <a:ext cx="10223640" cy="438120"/>
          </a:xfrm>
          <a:prstGeom prst="rect">
            <a:avLst/>
          </a:prstGeom>
          <a:noFill/>
          <a:ln w="0">
            <a:noFill/>
          </a:ln>
        </p:spPr>
        <p:style>
          <a:lnRef idx="0"/>
          <a:fillRef idx="0"/>
          <a:effectRef idx="0"/>
          <a:fontRef idx="minor"/>
        </p:style>
        <p:txBody>
          <a:bodyPr lIns="90000" rIns="0" tIns="45000" bIns="45000">
            <a:noAutofit/>
          </a:bodyPr>
          <a:p>
            <a:pPr algn="ctr">
              <a:lnSpc>
                <a:spcPct val="90000"/>
              </a:lnSpc>
            </a:pPr>
            <a:r>
              <a:rPr b="1" lang="fr-FR" sz="2400" spc="-1" strike="noStrike">
                <a:solidFill>
                  <a:srgbClr val="203864"/>
                </a:solidFill>
                <a:latin typeface="Calibri"/>
              </a:rPr>
              <a:t>OI, POURQUOI ADOPTER ET PROMOUVOIR KIBARO AUPRES DE VOTRE RESEAU ?</a:t>
            </a:r>
            <a:endParaRPr b="0" lang="fr-FR" sz="2400" spc="-1" strike="noStrike">
              <a:latin typeface="Arial"/>
            </a:endParaRPr>
          </a:p>
        </p:txBody>
      </p:sp>
      <p:pic>
        <p:nvPicPr>
          <p:cNvPr id="855" name="Picture 2" descr="Des Nations Unies Bleu Logo - Images vectorielles gratuites sur ..."/>
          <p:cNvPicPr/>
          <p:nvPr/>
        </p:nvPicPr>
        <p:blipFill>
          <a:blip r:embed="rId1"/>
          <a:stretch/>
        </p:blipFill>
        <p:spPr>
          <a:xfrm>
            <a:off x="10888560" y="171720"/>
            <a:ext cx="1170720" cy="1043280"/>
          </a:xfrm>
          <a:prstGeom prst="rect">
            <a:avLst/>
          </a:prstGeom>
          <a:ln w="0">
            <a:noFill/>
          </a:ln>
        </p:spPr>
      </p:pic>
      <p:sp>
        <p:nvSpPr>
          <p:cNvPr id="856" name="Rectangle 19"/>
          <p:cNvSpPr/>
          <p:nvPr/>
        </p:nvSpPr>
        <p:spPr>
          <a:xfrm>
            <a:off x="4914360" y="251172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00b0f0"/>
                </a:solidFill>
                <a:latin typeface="Calibri"/>
              </a:rPr>
              <a:t>Observez le bon fonctionnement des administrations d’un pays,</a:t>
            </a:r>
            <a:r>
              <a:rPr b="1" lang="fr-FR" sz="1400" spc="-1" strike="noStrike">
                <a:solidFill>
                  <a:srgbClr val="203864"/>
                </a:solidFill>
                <a:latin typeface="Calibri"/>
              </a:rPr>
              <a:t> </a:t>
            </a:r>
            <a:r>
              <a:rPr b="0" lang="fr-FR" sz="1200" spc="-1" strike="noStrike">
                <a:solidFill>
                  <a:srgbClr val="203864"/>
                </a:solidFill>
                <a:latin typeface="Calibri"/>
              </a:rPr>
              <a:t>en suivant avec leur accord les types de signalements et les taux de traitement.</a:t>
            </a:r>
            <a:endParaRPr b="0" lang="fr-FR" sz="1200" spc="-1" strike="noStrike">
              <a:latin typeface="Arial"/>
            </a:endParaRPr>
          </a:p>
        </p:txBody>
      </p:sp>
      <p:sp>
        <p:nvSpPr>
          <p:cNvPr id="857" name="Rectangle 22"/>
          <p:cNvSpPr/>
          <p:nvPr/>
        </p:nvSpPr>
        <p:spPr>
          <a:xfrm>
            <a:off x="4914360" y="388692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00b0f0"/>
                </a:solidFill>
                <a:latin typeface="Calibri"/>
              </a:rPr>
              <a:t>Mesurez la bonne santé démocratique</a:t>
            </a:r>
            <a:endParaRPr b="0" lang="fr-FR" sz="1400" spc="-1" strike="noStrike">
              <a:latin typeface="Arial"/>
            </a:endParaRPr>
          </a:p>
          <a:p>
            <a:pPr>
              <a:lnSpc>
                <a:spcPct val="100000"/>
              </a:lnSpc>
            </a:pPr>
            <a:r>
              <a:rPr b="0" lang="fr-FR" sz="1200" spc="-1" strike="noStrike">
                <a:solidFill>
                  <a:srgbClr val="203864"/>
                </a:solidFill>
                <a:latin typeface="Calibri"/>
              </a:rPr>
              <a:t>en suivant le taux d’administrations utilisant des outils facilitateurs administrations / populations comme KIBARO. </a:t>
            </a:r>
            <a:endParaRPr b="0" lang="fr-FR" sz="1200" spc="-1" strike="noStrike">
              <a:latin typeface="Arial"/>
            </a:endParaRPr>
          </a:p>
        </p:txBody>
      </p:sp>
      <p:sp>
        <p:nvSpPr>
          <p:cNvPr id="858" name="Rectangle 25"/>
          <p:cNvSpPr/>
          <p:nvPr/>
        </p:nvSpPr>
        <p:spPr>
          <a:xfrm>
            <a:off x="4914360" y="5261760"/>
            <a:ext cx="3053160" cy="8384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pPr>
            <a:r>
              <a:rPr b="1" lang="fr-FR" sz="1400" spc="-1" strike="noStrike">
                <a:solidFill>
                  <a:srgbClr val="00b0f0"/>
                </a:solidFill>
                <a:latin typeface="Calibri"/>
              </a:rPr>
              <a:t>Mesurez le bien-être et la sécurité des citoyens dans les territoires, </a:t>
            </a:r>
            <a:r>
              <a:rPr b="0" lang="fr-FR" sz="1200" spc="-1" strike="noStrike">
                <a:solidFill>
                  <a:srgbClr val="203864"/>
                </a:solidFill>
                <a:latin typeface="Calibri"/>
              </a:rPr>
              <a:t>en suivant avec l’accord des administrations la réduction des signalements par typologie.</a:t>
            </a:r>
            <a:endParaRPr b="0" lang="fr-FR" sz="1200" spc="-1" strike="noStrike">
              <a:latin typeface="Arial"/>
            </a:endParaRPr>
          </a:p>
        </p:txBody>
      </p:sp>
      <p:pic>
        <p:nvPicPr>
          <p:cNvPr id="859" name="Picture 18" descr="Icône visibilité"/>
          <p:cNvPicPr/>
          <p:nvPr/>
        </p:nvPicPr>
        <p:blipFill>
          <a:blip r:embed="rId2"/>
          <a:stretch/>
        </p:blipFill>
        <p:spPr>
          <a:xfrm>
            <a:off x="4224240" y="2559960"/>
            <a:ext cx="741960" cy="741960"/>
          </a:xfrm>
          <a:prstGeom prst="rect">
            <a:avLst/>
          </a:prstGeom>
          <a:ln w="0">
            <a:noFill/>
          </a:ln>
        </p:spPr>
      </p:pic>
      <p:pic>
        <p:nvPicPr>
          <p:cNvPr id="860" name="Picture 32" descr="Icône des statistiques, le marche"/>
          <p:cNvPicPr/>
          <p:nvPr/>
        </p:nvPicPr>
        <p:blipFill>
          <a:blip r:embed="rId3"/>
          <a:stretch/>
        </p:blipFill>
        <p:spPr>
          <a:xfrm>
            <a:off x="4224240" y="3935520"/>
            <a:ext cx="741240" cy="741240"/>
          </a:xfrm>
          <a:prstGeom prst="rect">
            <a:avLst/>
          </a:prstGeom>
          <a:ln w="0">
            <a:noFill/>
          </a:ln>
        </p:spPr>
      </p:pic>
      <p:pic>
        <p:nvPicPr>
          <p:cNvPr id="861" name="Picture 2" descr="Icône parfait, ok"/>
          <p:cNvPicPr/>
          <p:nvPr/>
        </p:nvPicPr>
        <p:blipFill>
          <a:blip r:embed="rId4"/>
          <a:stretch/>
        </p:blipFill>
        <p:spPr>
          <a:xfrm>
            <a:off x="4224240" y="5310360"/>
            <a:ext cx="741240" cy="741240"/>
          </a:xfrm>
          <a:prstGeom prst="rect">
            <a:avLst/>
          </a:prstGeom>
          <a:ln w="0">
            <a:noFill/>
          </a:ln>
        </p:spPr>
      </p:pic>
      <p:sp>
        <p:nvSpPr>
          <p:cNvPr id="862" name="Rectangle 23"/>
          <p:cNvSpPr/>
          <p:nvPr/>
        </p:nvSpPr>
        <p:spPr>
          <a:xfrm>
            <a:off x="114480" y="171720"/>
            <a:ext cx="3815640" cy="95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400" spc="-1" strike="noStrike">
                <a:solidFill>
                  <a:srgbClr val="ffffff"/>
                </a:solidFill>
                <a:latin typeface="Calibri"/>
              </a:rPr>
              <a:t>Comme pour le pitch OI, Bakary, confirme-nous si nous maintenons ce slide </a:t>
            </a:r>
            <a:endParaRPr b="0" lang="fr-FR" sz="1400" spc="-1" strike="noStrike">
              <a:latin typeface="Arial"/>
            </a:endParaRPr>
          </a:p>
          <a:p>
            <a:pPr algn="ctr">
              <a:lnSpc>
                <a:spcPct val="100000"/>
              </a:lnSpc>
            </a:pPr>
            <a:r>
              <a:rPr b="0" lang="fr-FR" sz="1400" spc="-1" strike="noStrike">
                <a:solidFill>
                  <a:srgbClr val="ffffff"/>
                </a:solidFill>
                <a:latin typeface="Calibri"/>
              </a:rPr>
              <a:t>Si oui, il faut prévoir un accès à l’appli aux OI, ce qui n’est pas encore prévu à ce jour</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7E3722EB-87D9-4D6C-875A-CC1ACF5B2E6F}" type="slidenum">
              <a:rPr b="0" lang="fr-FR" sz="1200" spc="-1" strike="noStrike">
                <a:solidFill>
                  <a:srgbClr val="ffffff"/>
                </a:solidFill>
                <a:latin typeface="Calibri"/>
              </a:rPr>
              <a:t>&lt;number&gt;</a:t>
            </a:fld>
            <a:endParaRPr b="0" lang="fr-FR" sz="1200" spc="-1" strike="noStrike">
              <a:latin typeface="Times New Roman"/>
            </a:endParaRPr>
          </a:p>
        </p:txBody>
      </p:sp>
      <p:sp>
        <p:nvSpPr>
          <p:cNvPr id="864" name="TextBox 12"/>
          <p:cNvSpPr/>
          <p:nvPr/>
        </p:nvSpPr>
        <p:spPr>
          <a:xfrm>
            <a:off x="2219760" y="2277000"/>
            <a:ext cx="7752240" cy="3723480"/>
          </a:xfrm>
          <a:prstGeom prst="rect">
            <a:avLst/>
          </a:prstGeom>
          <a:noFill/>
          <a:ln w="0">
            <a:noFill/>
          </a:ln>
        </p:spPr>
        <p:style>
          <a:lnRef idx="0"/>
          <a:fillRef idx="0"/>
          <a:effectRef idx="0"/>
          <a:fontRef idx="minor"/>
        </p:style>
        <p:txBody>
          <a:bodyPr lIns="90000" rIns="90000" tIns="45000" bIns="45000">
            <a:noAutofit/>
          </a:bodyPr>
          <a:p>
            <a:pPr algn="ctr">
              <a:lnSpc>
                <a:spcPct val="150000"/>
              </a:lnSpc>
            </a:pPr>
            <a:r>
              <a:rPr b="0" lang="fr-FR" sz="1500" spc="-1" strike="noStrike">
                <a:solidFill>
                  <a:srgbClr val="203864"/>
                </a:solidFill>
                <a:latin typeface="Calibri"/>
                <a:ea typeface="Montserrat Light"/>
              </a:rPr>
              <a:t>C’est une </a:t>
            </a:r>
            <a:r>
              <a:rPr b="1" lang="fr-FR" sz="1500" spc="-1" strike="noStrike">
                <a:solidFill>
                  <a:srgbClr val="203864"/>
                </a:solidFill>
                <a:latin typeface="Calibri"/>
                <a:ea typeface="Montserrat Light"/>
              </a:rPr>
              <a:t>application pour tous</a:t>
            </a:r>
            <a:r>
              <a:rPr b="0" lang="fr-FR" sz="1500" spc="-1" strike="noStrike">
                <a:solidFill>
                  <a:srgbClr val="203864"/>
                </a:solidFill>
                <a:latin typeface="Calibri"/>
                <a:ea typeface="Montserrat Light"/>
              </a:rPr>
              <a:t>, au service de la société,</a:t>
            </a:r>
            <a:endParaRPr b="0" lang="fr-FR" sz="1500" spc="-1" strike="noStrike">
              <a:latin typeface="Arial"/>
            </a:endParaRPr>
          </a:p>
          <a:p>
            <a:pPr algn="ctr">
              <a:lnSpc>
                <a:spcPct val="150000"/>
              </a:lnSpc>
            </a:pPr>
            <a:r>
              <a:rPr b="0" lang="fr-FR" sz="1500" spc="-1" strike="noStrike">
                <a:solidFill>
                  <a:srgbClr val="203864"/>
                </a:solidFill>
                <a:latin typeface="Calibri"/>
                <a:ea typeface="Montserrat Light"/>
              </a:rPr>
              <a:t>Elle crée un </a:t>
            </a:r>
            <a:r>
              <a:rPr b="1" lang="fr-FR" sz="1500" spc="-1" strike="noStrike">
                <a:solidFill>
                  <a:srgbClr val="203864"/>
                </a:solidFill>
                <a:latin typeface="Calibri"/>
                <a:ea typeface="Montserrat Light"/>
              </a:rPr>
              <a:t>cercle vertueux </a:t>
            </a:r>
            <a:r>
              <a:rPr b="0" lang="fr-FR" sz="1500" spc="-1" strike="noStrike">
                <a:solidFill>
                  <a:srgbClr val="203864"/>
                </a:solidFill>
                <a:latin typeface="Calibri"/>
                <a:ea typeface="Montserrat Light"/>
              </a:rPr>
              <a:t>en stimulant votre tissu économique local,</a:t>
            </a:r>
            <a:endParaRPr b="0" lang="fr-FR" sz="1500" spc="-1" strike="noStrike">
              <a:latin typeface="Arial"/>
            </a:endParaRPr>
          </a:p>
          <a:p>
            <a:pPr algn="ctr">
              <a:lnSpc>
                <a:spcPct val="150000"/>
              </a:lnSpc>
            </a:pPr>
            <a:r>
              <a:rPr b="0" lang="fr-FR" sz="1500" spc="-1" strike="noStrike">
                <a:solidFill>
                  <a:srgbClr val="203864"/>
                </a:solidFill>
                <a:latin typeface="Calibri"/>
                <a:ea typeface="Montserrat Light"/>
              </a:rPr>
              <a:t>Elle simplifie et renforce les relations et la confiance entre les citoyens et leurs administrations en créant un </a:t>
            </a:r>
            <a:r>
              <a:rPr b="1" lang="fr-FR" sz="1500" spc="-1" strike="noStrike">
                <a:solidFill>
                  <a:srgbClr val="203864"/>
                </a:solidFill>
                <a:latin typeface="Calibri"/>
                <a:ea typeface="Montserrat Light"/>
              </a:rPr>
              <a:t>lien direct,</a:t>
            </a:r>
            <a:endParaRPr b="0" lang="fr-FR" sz="1500" spc="-1" strike="noStrike">
              <a:latin typeface="Arial"/>
            </a:endParaRPr>
          </a:p>
          <a:p>
            <a:pPr algn="ctr">
              <a:lnSpc>
                <a:spcPct val="150000"/>
              </a:lnSpc>
            </a:pPr>
            <a:r>
              <a:rPr b="0" lang="fr-FR" sz="1500" spc="-1" strike="noStrike">
                <a:solidFill>
                  <a:srgbClr val="203864"/>
                </a:solidFill>
                <a:latin typeface="Calibri"/>
                <a:ea typeface="Montserrat Light"/>
              </a:rPr>
              <a:t>Elle </a:t>
            </a:r>
            <a:r>
              <a:rPr b="1" lang="fr-FR" sz="1500" spc="-1" strike="noStrike">
                <a:solidFill>
                  <a:srgbClr val="203864"/>
                </a:solidFill>
                <a:latin typeface="Calibri"/>
                <a:ea typeface="Montserrat Light"/>
              </a:rPr>
              <a:t>raccourcit les délais </a:t>
            </a:r>
            <a:r>
              <a:rPr b="0" lang="fr-FR" sz="1500" spc="-1" strike="noStrike">
                <a:solidFill>
                  <a:srgbClr val="203864"/>
                </a:solidFill>
                <a:latin typeface="Calibri"/>
                <a:ea typeface="Montserrat Light"/>
              </a:rPr>
              <a:t>de traitement de problématiques dont la majorité sont une </a:t>
            </a:r>
            <a:r>
              <a:rPr b="1" lang="fr-FR" sz="1500" spc="-1" strike="noStrike">
                <a:solidFill>
                  <a:srgbClr val="203864"/>
                </a:solidFill>
                <a:latin typeface="Calibri"/>
                <a:ea typeface="Montserrat Light"/>
              </a:rPr>
              <a:t>réelle préoccupation </a:t>
            </a:r>
            <a:r>
              <a:rPr b="0" lang="fr-FR" sz="1500" spc="-1" strike="noStrike">
                <a:solidFill>
                  <a:srgbClr val="203864"/>
                </a:solidFill>
                <a:latin typeface="Calibri"/>
                <a:ea typeface="Montserrat Light"/>
              </a:rPr>
              <a:t>pour les citoyens au quotidien.</a:t>
            </a:r>
            <a:endParaRPr b="0" lang="fr-FR" sz="1500" spc="-1" strike="noStrike">
              <a:latin typeface="Arial"/>
            </a:endParaRPr>
          </a:p>
          <a:p>
            <a:pPr algn="ctr">
              <a:lnSpc>
                <a:spcPct val="150000"/>
              </a:lnSpc>
            </a:pPr>
            <a:endParaRPr b="0" lang="fr-FR" sz="1500" spc="-1" strike="noStrike">
              <a:latin typeface="Arial"/>
            </a:endParaRPr>
          </a:p>
          <a:p>
            <a:pPr algn="ctr">
              <a:lnSpc>
                <a:spcPct val="150000"/>
              </a:lnSpc>
            </a:pPr>
            <a:endParaRPr b="0" lang="fr-FR" sz="1500" spc="-1" strike="noStrike">
              <a:latin typeface="Arial"/>
            </a:endParaRPr>
          </a:p>
          <a:p>
            <a:pPr algn="ctr">
              <a:lnSpc>
                <a:spcPct val="150000"/>
              </a:lnSpc>
            </a:pPr>
            <a:r>
              <a:rPr b="1" lang="fr-FR" sz="1500" spc="-1" strike="noStrike">
                <a:solidFill>
                  <a:srgbClr val="ffffff"/>
                </a:solidFill>
                <a:latin typeface="Calibri"/>
                <a:ea typeface="Montserrat Light"/>
              </a:rPr>
              <a:t>C’est un outil de rassurance, de gratification et de sécurité pour vos citoyens.</a:t>
            </a:r>
            <a:endParaRPr b="0" lang="fr-FR" sz="1500" spc="-1" strike="noStrike">
              <a:latin typeface="Arial"/>
            </a:endParaRPr>
          </a:p>
        </p:txBody>
      </p:sp>
      <p:sp>
        <p:nvSpPr>
          <p:cNvPr id="865"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203864"/>
                </a:solidFill>
                <a:latin typeface="Calibri"/>
              </a:rPr>
              <a:t>ALORS, POURQUOI ADOPTER KIBARO DANS VOTRE QUOTIDIEN ? </a:t>
            </a:r>
            <a:endParaRPr b="0" lang="fr-FR" sz="2400" spc="-1" strike="noStrike">
              <a:latin typeface="Arial"/>
            </a:endParaRPr>
          </a:p>
        </p:txBody>
      </p:sp>
      <p:grpSp>
        <p:nvGrpSpPr>
          <p:cNvPr id="866" name="Groupe 2"/>
          <p:cNvGrpSpPr/>
          <p:nvPr/>
        </p:nvGrpSpPr>
        <p:grpSpPr>
          <a:xfrm>
            <a:off x="1638360" y="487080"/>
            <a:ext cx="8914680" cy="527400"/>
            <a:chOff x="1638360" y="487080"/>
            <a:chExt cx="8914680" cy="527400"/>
          </a:xfrm>
        </p:grpSpPr>
        <p:sp>
          <p:nvSpPr>
            <p:cNvPr id="867" name="Connecteur droit 76"/>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868" name="Connecteur droit 77"/>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869" name="Groupe 88"/>
            <p:cNvGrpSpPr/>
            <p:nvPr/>
          </p:nvGrpSpPr>
          <p:grpSpPr>
            <a:xfrm>
              <a:off x="5845320" y="487080"/>
              <a:ext cx="501120" cy="527400"/>
              <a:chOff x="5845320" y="487080"/>
              <a:chExt cx="501120" cy="527400"/>
            </a:xfrm>
          </p:grpSpPr>
          <p:sp>
            <p:nvSpPr>
              <p:cNvPr id="870" name="Rectangle 89"/>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871" name="Groupe 90"/>
              <p:cNvGrpSpPr/>
              <p:nvPr/>
            </p:nvGrpSpPr>
            <p:grpSpPr>
              <a:xfrm>
                <a:off x="5869080" y="531360"/>
                <a:ext cx="453960" cy="438840"/>
                <a:chOff x="5869080" y="531360"/>
                <a:chExt cx="453960" cy="438840"/>
              </a:xfrm>
            </p:grpSpPr>
            <p:grpSp>
              <p:nvGrpSpPr>
                <p:cNvPr id="872" name="Groupe 91"/>
                <p:cNvGrpSpPr/>
                <p:nvPr/>
              </p:nvGrpSpPr>
              <p:grpSpPr>
                <a:xfrm>
                  <a:off x="5869080" y="645840"/>
                  <a:ext cx="353160" cy="324360"/>
                  <a:chOff x="5869080" y="645840"/>
                  <a:chExt cx="353160" cy="324360"/>
                </a:xfrm>
              </p:grpSpPr>
              <p:sp>
                <p:nvSpPr>
                  <p:cNvPr id="873" name="Rectangle 95"/>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874" name="Rectangle 96"/>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875" name="Groupe 92"/>
                <p:cNvGrpSpPr/>
                <p:nvPr/>
              </p:nvGrpSpPr>
              <p:grpSpPr>
                <a:xfrm>
                  <a:off x="5969880" y="531360"/>
                  <a:ext cx="353160" cy="324360"/>
                  <a:chOff x="5969880" y="531360"/>
                  <a:chExt cx="353160" cy="324360"/>
                </a:xfrm>
              </p:grpSpPr>
              <p:sp>
                <p:nvSpPr>
                  <p:cNvPr id="876" name="Rectangle 93"/>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877" name="Rectangle 94"/>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878" name="Picture 2" descr="Des Nations Unies Bleu Logo - Images vectorielles gratuites sur ..."/>
          <p:cNvPicPr/>
          <p:nvPr/>
        </p:nvPicPr>
        <p:blipFill>
          <a:blip r:embed="rId1"/>
          <a:stretch/>
        </p:blipFill>
        <p:spPr>
          <a:xfrm>
            <a:off x="10830240" y="5033880"/>
            <a:ext cx="739080" cy="658440"/>
          </a:xfrm>
          <a:prstGeom prst="rect">
            <a:avLst/>
          </a:prstGeom>
          <a:ln w="0">
            <a:noFill/>
          </a:ln>
        </p:spPr>
      </p:pic>
      <p:pic>
        <p:nvPicPr>
          <p:cNvPr id="879" name="Image 17" descr=""/>
          <p:cNvPicPr/>
          <p:nvPr/>
        </p:nvPicPr>
        <p:blipFill>
          <a:blip r:embed="rId2"/>
          <a:stretch/>
        </p:blipFill>
        <p:spPr>
          <a:xfrm>
            <a:off x="10792440" y="3962520"/>
            <a:ext cx="814320" cy="838800"/>
          </a:xfrm>
          <a:prstGeom prst="rect">
            <a:avLst/>
          </a:prstGeom>
          <a:ln w="0">
            <a:noFill/>
          </a:ln>
        </p:spPr>
      </p:pic>
      <p:grpSp>
        <p:nvGrpSpPr>
          <p:cNvPr id="880" name="Groupe 18"/>
          <p:cNvGrpSpPr/>
          <p:nvPr/>
        </p:nvGrpSpPr>
        <p:grpSpPr>
          <a:xfrm>
            <a:off x="10949400" y="2903040"/>
            <a:ext cx="501120" cy="826560"/>
            <a:chOff x="10949400" y="2903040"/>
            <a:chExt cx="501120" cy="826560"/>
          </a:xfrm>
        </p:grpSpPr>
        <p:pic>
          <p:nvPicPr>
            <p:cNvPr id="881" name="Picture 16" descr="Icône personnes, silhouettes, utilisateurs"/>
            <p:cNvPicPr/>
            <p:nvPr/>
          </p:nvPicPr>
          <p:blipFill>
            <a:blip r:embed="rId3"/>
            <a:stretch/>
          </p:blipFill>
          <p:spPr>
            <a:xfrm>
              <a:off x="10949400" y="3231000"/>
              <a:ext cx="501120" cy="498600"/>
            </a:xfrm>
            <a:prstGeom prst="rect">
              <a:avLst/>
            </a:prstGeom>
            <a:ln w="0">
              <a:noFill/>
            </a:ln>
          </p:spPr>
        </p:pic>
        <p:pic>
          <p:nvPicPr>
            <p:cNvPr id="882" name="Picture 12" descr="Icône chat, dialogue, des bulles, des bulles, de parler, de orange"/>
            <p:cNvPicPr/>
            <p:nvPr/>
          </p:nvPicPr>
          <p:blipFill>
            <a:blip r:embed="rId4"/>
            <a:stretch/>
          </p:blipFill>
          <p:spPr>
            <a:xfrm>
              <a:off x="10949400" y="2903040"/>
              <a:ext cx="411480" cy="409320"/>
            </a:xfrm>
            <a:prstGeom prst="rect">
              <a:avLst/>
            </a:prstGeom>
            <a:ln w="0">
              <a:noFill/>
            </a:ln>
          </p:spPr>
        </p:pic>
      </p:grpSp>
      <p:pic>
        <p:nvPicPr>
          <p:cNvPr id="883" name="Picture 8" descr="Icône institution"/>
          <p:cNvPicPr/>
          <p:nvPr/>
        </p:nvPicPr>
        <p:blipFill>
          <a:blip r:embed="rId5">
            <a:extLst>
              <a:ext uri="{BEBA8EAE-BF5A-486C-A8C5-ECC9F3942E4B}">
                <a14:imgProps xmlns:a14="http://schemas.microsoft.com/office/drawing/2010/main">
                  <a14:imgLayer r:embed="rId10">
                    <a14:imgEffect>
                      <a14:saturation sat="0"/>
                    </a14:imgEffect>
                  </a14:imgLayer>
                </a14:imgProps>
              </a:ext>
            </a:extLst>
          </a:blip>
          <a:stretch/>
        </p:blipFill>
        <p:spPr>
          <a:xfrm>
            <a:off x="10792440" y="2011680"/>
            <a:ext cx="814320" cy="6584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84" name="Groupe 55"/>
          <p:cNvGrpSpPr/>
          <p:nvPr/>
        </p:nvGrpSpPr>
        <p:grpSpPr>
          <a:xfrm>
            <a:off x="7644600" y="545040"/>
            <a:ext cx="3875760" cy="5642640"/>
            <a:chOff x="7644600" y="545040"/>
            <a:chExt cx="3875760" cy="5642640"/>
          </a:xfrm>
        </p:grpSpPr>
        <p:sp>
          <p:nvSpPr>
            <p:cNvPr id="885" name="Rectangle : coins arrondis 56"/>
            <p:cNvSpPr/>
            <p:nvPr/>
          </p:nvSpPr>
          <p:spPr>
            <a:xfrm>
              <a:off x="7644600" y="545040"/>
              <a:ext cx="3875760" cy="5642640"/>
            </a:xfrm>
            <a:prstGeom prst="roundRect">
              <a:avLst>
                <a:gd name="adj" fmla="val 7341"/>
              </a:avLst>
            </a:prstGeom>
            <a:solidFill>
              <a:schemeClr val="tx1"/>
            </a:solidFill>
            <a:ln>
              <a:solidFill>
                <a:srgbClr val="325490"/>
              </a:solidFill>
            </a:ln>
          </p:spPr>
          <p:style>
            <a:lnRef idx="2">
              <a:schemeClr val="accent1">
                <a:shade val="50000"/>
              </a:schemeClr>
            </a:lnRef>
            <a:fillRef idx="1">
              <a:schemeClr val="accent1"/>
            </a:fillRef>
            <a:effectRef idx="0">
              <a:schemeClr val="accent1"/>
            </a:effectRef>
            <a:fontRef idx="minor"/>
          </p:style>
        </p:sp>
        <p:grpSp>
          <p:nvGrpSpPr>
            <p:cNvPr id="886" name="Groupe 57"/>
            <p:cNvGrpSpPr/>
            <p:nvPr/>
          </p:nvGrpSpPr>
          <p:grpSpPr>
            <a:xfrm>
              <a:off x="7756920" y="844200"/>
              <a:ext cx="606240" cy="275040"/>
              <a:chOff x="7756920" y="844200"/>
              <a:chExt cx="606240" cy="275040"/>
            </a:xfrm>
          </p:grpSpPr>
          <p:sp>
            <p:nvSpPr>
              <p:cNvPr id="887" name="Rectangle 62"/>
              <p:cNvSpPr/>
              <p:nvPr/>
            </p:nvSpPr>
            <p:spPr>
              <a:xfrm>
                <a:off x="7756920" y="856080"/>
                <a:ext cx="503640" cy="169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Wingdings"/>
                  </a:rPr>
                  <a:t></a:t>
                </a:r>
                <a:endParaRPr b="0" lang="fr-FR" sz="1800" spc="-1" strike="noStrike">
                  <a:latin typeface="Arial"/>
                </a:endParaRPr>
              </a:p>
            </p:txBody>
          </p:sp>
          <p:sp>
            <p:nvSpPr>
              <p:cNvPr id="888" name="Rectangle 63"/>
              <p:cNvSpPr/>
              <p:nvPr/>
            </p:nvSpPr>
            <p:spPr>
              <a:xfrm>
                <a:off x="8178840" y="844200"/>
                <a:ext cx="184320" cy="275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spAutoFit/>
              </a:bodyPr>
              <a:p>
                <a:pPr algn="ctr">
                  <a:lnSpc>
                    <a:spcPct val="100000"/>
                  </a:lnSpc>
                </a:pPr>
                <a:r>
                  <a:rPr b="0" lang="fr-FR" sz="1800" spc="-1" strike="noStrike">
                    <a:solidFill>
                      <a:srgbClr val="ffffff"/>
                    </a:solidFill>
                    <a:latin typeface="Symbol"/>
                  </a:rPr>
                  <a:t></a:t>
                </a:r>
                <a:endParaRPr b="0" lang="fr-FR" sz="1800" spc="-1" strike="noStrike">
                  <a:latin typeface="Arial"/>
                </a:endParaRPr>
              </a:p>
            </p:txBody>
          </p:sp>
        </p:grpSp>
        <p:sp>
          <p:nvSpPr>
            <p:cNvPr id="889" name="Rectangle 58"/>
            <p:cNvSpPr/>
            <p:nvPr/>
          </p:nvSpPr>
          <p:spPr>
            <a:xfrm>
              <a:off x="9292680" y="902160"/>
              <a:ext cx="478440" cy="13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4G</a:t>
              </a:r>
              <a:endParaRPr b="0" lang="fr-FR" sz="1800" spc="-1" strike="noStrike">
                <a:latin typeface="Arial"/>
              </a:endParaRPr>
            </a:p>
          </p:txBody>
        </p:sp>
        <p:pic>
          <p:nvPicPr>
            <p:cNvPr id="890" name="Image 59" descr=""/>
            <p:cNvPicPr/>
            <p:nvPr/>
          </p:nvPicPr>
          <p:blipFill>
            <a:blip r:embed="rId1"/>
            <a:srcRect l="0" t="0" r="16877" b="16585"/>
            <a:stretch/>
          </p:blipFill>
          <p:spPr>
            <a:xfrm>
              <a:off x="10701000" y="793800"/>
              <a:ext cx="691200" cy="354600"/>
            </a:xfrm>
            <a:prstGeom prst="rect">
              <a:avLst/>
            </a:prstGeom>
            <a:ln w="0">
              <a:noFill/>
            </a:ln>
          </p:spPr>
        </p:pic>
        <p:pic>
          <p:nvPicPr>
            <p:cNvPr id="891" name="Image 60" descr=""/>
            <p:cNvPicPr/>
            <p:nvPr/>
          </p:nvPicPr>
          <p:blipFill>
            <a:blip r:embed="rId2"/>
            <a:stretch/>
          </p:blipFill>
          <p:spPr>
            <a:xfrm>
              <a:off x="7837200" y="1266120"/>
              <a:ext cx="3563280" cy="4608360"/>
            </a:xfrm>
            <a:prstGeom prst="rect">
              <a:avLst/>
            </a:prstGeom>
            <a:ln w="0">
              <a:noFill/>
            </a:ln>
          </p:spPr>
        </p:pic>
        <p:sp>
          <p:nvSpPr>
            <p:cNvPr id="892" name="Rectangle 61"/>
            <p:cNvSpPr/>
            <p:nvPr/>
          </p:nvSpPr>
          <p:spPr>
            <a:xfrm>
              <a:off x="8349480" y="1266120"/>
              <a:ext cx="3051000" cy="460836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p:style>
          <p:txBody>
            <a:bodyPr lIns="72000" rIns="72000" tIns="45000" bIns="45000">
              <a:noAutofit/>
            </a:bodyPr>
            <a:p>
              <a:pPr>
                <a:lnSpc>
                  <a:spcPct val="150000"/>
                </a:lnSpc>
              </a:pPr>
              <a:r>
                <a:rPr b="1" lang="fr-FR" sz="3600" spc="-1" strike="noStrike">
                  <a:solidFill>
                    <a:srgbClr val="ffffff"/>
                  </a:solidFill>
                  <a:latin typeface="Calibri"/>
                </a:rPr>
                <a:t>KIBARO</a:t>
              </a:r>
              <a:endParaRPr b="0" lang="fr-FR" sz="3600" spc="-1" strike="noStrike">
                <a:latin typeface="Arial"/>
              </a:endParaRPr>
            </a:p>
            <a:p>
              <a:pPr marL="185760">
                <a:lnSpc>
                  <a:spcPct val="100000"/>
                </a:lnSpc>
                <a:spcBef>
                  <a:spcPts val="1800"/>
                </a:spcBef>
                <a:spcAft>
                  <a:spcPts val="1800"/>
                </a:spcAft>
              </a:pPr>
              <a:r>
                <a:rPr b="1" lang="fr-FR" sz="2400" spc="-1" strike="noStrike">
                  <a:solidFill>
                    <a:srgbClr val="808080"/>
                  </a:solidFill>
                  <a:latin typeface="Calibri"/>
                </a:rPr>
                <a:t>NOTRE HISTOIRE</a:t>
              </a:r>
              <a:endParaRPr b="0" lang="fr-FR" sz="2400" spc="-1" strike="noStrike">
                <a:latin typeface="Arial"/>
              </a:endParaRPr>
            </a:p>
            <a:p>
              <a:pPr marL="185760">
                <a:lnSpc>
                  <a:spcPct val="100000"/>
                </a:lnSpc>
                <a:spcAft>
                  <a:spcPts val="601"/>
                </a:spcAft>
              </a:pPr>
              <a:r>
                <a:rPr b="1" lang="fr-FR" sz="2400" spc="-1" strike="noStrike">
                  <a:solidFill>
                    <a:srgbClr val="808080"/>
                  </a:solidFill>
                  <a:latin typeface="Calibri"/>
                </a:rPr>
                <a:t>DECOUVRIR KIBARO</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Administrations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Grand public</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Professionnels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Organisations internationales</a:t>
              </a:r>
              <a:endParaRPr b="0" lang="fr-FR" sz="1500" spc="-1" strike="noStrike">
                <a:latin typeface="Arial"/>
              </a:endParaRPr>
            </a:p>
            <a:p>
              <a:pPr marL="712800">
                <a:lnSpc>
                  <a:spcPct val="100000"/>
                </a:lnSpc>
              </a:pPr>
              <a:endParaRPr b="0" lang="fr-FR" sz="1500" spc="-1" strike="noStrike">
                <a:latin typeface="Arial"/>
              </a:endParaRPr>
            </a:p>
            <a:p>
              <a:pPr marL="185760">
                <a:lnSpc>
                  <a:spcPct val="100000"/>
                </a:lnSpc>
                <a:spcAft>
                  <a:spcPts val="601"/>
                </a:spcAft>
              </a:pPr>
              <a:r>
                <a:rPr b="1" lang="fr-FR" sz="2400" spc="-1" strike="noStrike">
                  <a:solidFill>
                    <a:srgbClr val="ffffff"/>
                  </a:solidFill>
                  <a:latin typeface="Calibri"/>
                </a:rPr>
                <a:t>FONCTIONNALITES</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Parcours utilisateur</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Support &amp; sécurité</a:t>
              </a:r>
              <a:endParaRPr b="0" lang="fr-FR" sz="1500" spc="-1" strike="noStrike">
                <a:latin typeface="Arial"/>
              </a:endParaRPr>
            </a:p>
            <a:p>
              <a:pPr>
                <a:lnSpc>
                  <a:spcPct val="100000"/>
                </a:lnSpc>
                <a:spcBef>
                  <a:spcPts val="1800"/>
                </a:spcBef>
              </a:pPr>
              <a:endParaRPr b="0" lang="fr-FR" sz="1500" spc="-1" strike="noStrike">
                <a:latin typeface="Arial"/>
              </a:endParaRPr>
            </a:p>
          </p:txBody>
        </p:sp>
      </p:grpSp>
      <p:sp>
        <p:nvSpPr>
          <p:cNvPr id="893" name="Titre 3"/>
          <p:cNvSpPr/>
          <p:nvPr/>
        </p:nvSpPr>
        <p:spPr>
          <a:xfrm>
            <a:off x="1577520" y="2766240"/>
            <a:ext cx="6119640" cy="1325160"/>
          </a:xfrm>
          <a:prstGeom prst="rect">
            <a:avLst/>
          </a:prstGeom>
          <a:noFill/>
          <a:ln w="0">
            <a:noFill/>
          </a:ln>
        </p:spPr>
        <p:style>
          <a:lnRef idx="0"/>
          <a:fillRef idx="0"/>
          <a:effectRef idx="0"/>
          <a:fontRef idx="minor"/>
        </p:style>
        <p:txBody>
          <a:bodyPr anchor="ctr">
            <a:noAutofit/>
          </a:bodyPr>
          <a:p>
            <a:pPr>
              <a:lnSpc>
                <a:spcPct val="90000"/>
              </a:lnSpc>
            </a:pPr>
            <a:r>
              <a:rPr b="0" lang="fr-FR" sz="5400" spc="-1" strike="noStrike">
                <a:solidFill>
                  <a:srgbClr val="203864"/>
                </a:solidFill>
                <a:latin typeface="Calibri"/>
              </a:rPr>
              <a:t>FONCTIONNALITES</a:t>
            </a:r>
            <a:endParaRPr b="0" lang="fr-FR" sz="5400" spc="-1" strike="noStrike">
              <a:latin typeface="Arial"/>
            </a:endParaRPr>
          </a:p>
        </p:txBody>
      </p:sp>
      <p:grpSp>
        <p:nvGrpSpPr>
          <p:cNvPr id="894" name="Groupe 65"/>
          <p:cNvGrpSpPr/>
          <p:nvPr/>
        </p:nvGrpSpPr>
        <p:grpSpPr>
          <a:xfrm>
            <a:off x="390600" y="2921760"/>
            <a:ext cx="1001520" cy="1004400"/>
            <a:chOff x="390600" y="2921760"/>
            <a:chExt cx="1001520" cy="1004400"/>
          </a:xfrm>
        </p:grpSpPr>
        <p:sp>
          <p:nvSpPr>
            <p:cNvPr id="895" name="Rectangle 66"/>
            <p:cNvSpPr/>
            <p:nvPr/>
          </p:nvSpPr>
          <p:spPr>
            <a:xfrm>
              <a:off x="390600" y="2921760"/>
              <a:ext cx="1001520" cy="1004400"/>
            </a:xfrm>
            <a:prstGeom prst="rect">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grpSp>
          <p:nvGrpSpPr>
            <p:cNvPr id="896" name="Groupe 67"/>
            <p:cNvGrpSpPr/>
            <p:nvPr/>
          </p:nvGrpSpPr>
          <p:grpSpPr>
            <a:xfrm>
              <a:off x="444960" y="2994120"/>
              <a:ext cx="893160" cy="860400"/>
              <a:chOff x="444960" y="2994120"/>
              <a:chExt cx="893160" cy="860400"/>
            </a:xfrm>
          </p:grpSpPr>
          <p:grpSp>
            <p:nvGrpSpPr>
              <p:cNvPr id="897" name="Groupe 68"/>
              <p:cNvGrpSpPr/>
              <p:nvPr/>
            </p:nvGrpSpPr>
            <p:grpSpPr>
              <a:xfrm>
                <a:off x="444960" y="3211560"/>
                <a:ext cx="701280" cy="642960"/>
                <a:chOff x="444960" y="3211560"/>
                <a:chExt cx="701280" cy="642960"/>
              </a:xfrm>
            </p:grpSpPr>
            <p:sp>
              <p:nvSpPr>
                <p:cNvPr id="898" name="Rectangle 72"/>
                <p:cNvSpPr/>
                <p:nvPr/>
              </p:nvSpPr>
              <p:spPr>
                <a:xfrm rot="18682200">
                  <a:off x="720000" y="31323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99" name="Rectangle 73"/>
                <p:cNvSpPr/>
                <p:nvPr/>
              </p:nvSpPr>
              <p:spPr>
                <a:xfrm rot="2482200">
                  <a:off x="637200" y="342576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900" name="Groupe 69"/>
              <p:cNvGrpSpPr/>
              <p:nvPr/>
            </p:nvGrpSpPr>
            <p:grpSpPr>
              <a:xfrm>
                <a:off x="636840" y="2994120"/>
                <a:ext cx="701280" cy="642960"/>
                <a:chOff x="636840" y="2994120"/>
                <a:chExt cx="701280" cy="642960"/>
              </a:xfrm>
            </p:grpSpPr>
            <p:sp>
              <p:nvSpPr>
                <p:cNvPr id="901" name="Rectangle 70"/>
                <p:cNvSpPr/>
                <p:nvPr/>
              </p:nvSpPr>
              <p:spPr>
                <a:xfrm rot="7882200">
                  <a:off x="911520" y="29145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02" name="Rectangle 71"/>
                <p:cNvSpPr/>
                <p:nvPr/>
              </p:nvSpPr>
              <p:spPr>
                <a:xfrm rot="13282200">
                  <a:off x="994680" y="302040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sp>
        <p:nvSpPr>
          <p:cNvPr id="903"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7BD6928A-1A7B-46BA-B15F-084C55A4A00D}" type="slidenum">
              <a:rPr b="0" lang="fr-FR" sz="1200" spc="-1" strike="noStrike">
                <a:solidFill>
                  <a:srgbClr val="334980"/>
                </a:solidFill>
                <a:latin typeface="Calibri"/>
              </a:rPr>
              <a:t>&lt;number&gt;</a:t>
            </a:fld>
            <a:endParaRPr b="0" lang="fr-FR" sz="1200" spc="-1" strike="noStrike">
              <a:latin typeface="Times New Roman"/>
            </a:endParaRPr>
          </a:p>
        </p:txBody>
      </p:sp>
      <p:sp>
        <p:nvSpPr>
          <p:cNvPr id="904" name="Organigramme : Terminateur 25"/>
          <p:cNvSpPr/>
          <p:nvPr/>
        </p:nvSpPr>
        <p:spPr>
          <a:xfrm>
            <a:off x="3966480" y="5772960"/>
            <a:ext cx="2339640" cy="719640"/>
          </a:xfrm>
          <a:prstGeom prst="flowChartTerminator">
            <a:avLst/>
          </a:prstGeom>
          <a:noFill/>
          <a:ln w="28575">
            <a:solidFill>
              <a:srgbClr val="4472c4">
                <a:lumMod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203864"/>
                </a:solidFill>
                <a:latin typeface="Calibri"/>
              </a:rPr>
              <a:t>COMMENCER</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Connecteur droit 143"/>
          <p:cNvSpPr/>
          <p:nvPr/>
        </p:nvSpPr>
        <p:spPr>
          <a:xfrm>
            <a:off x="0" y="4022280"/>
            <a:ext cx="12191760" cy="360"/>
          </a:xfrm>
          <a:prstGeom prst="line">
            <a:avLst/>
          </a:prstGeom>
          <a:ln>
            <a:solidFill>
              <a:srgbClr val="c9d3e9"/>
            </a:solidFill>
          </a:ln>
        </p:spPr>
        <p:style>
          <a:lnRef idx="1">
            <a:schemeClr val="accent1"/>
          </a:lnRef>
          <a:fillRef idx="0">
            <a:schemeClr val="accent1"/>
          </a:fillRef>
          <a:effectRef idx="0">
            <a:schemeClr val="accent1"/>
          </a:effectRef>
          <a:fontRef idx="minor"/>
        </p:style>
      </p:sp>
      <p:grpSp>
        <p:nvGrpSpPr>
          <p:cNvPr id="906" name="Groupe 55"/>
          <p:cNvGrpSpPr/>
          <p:nvPr/>
        </p:nvGrpSpPr>
        <p:grpSpPr>
          <a:xfrm>
            <a:off x="1638360" y="487080"/>
            <a:ext cx="8914680" cy="527400"/>
            <a:chOff x="1638360" y="487080"/>
            <a:chExt cx="8914680" cy="527400"/>
          </a:xfrm>
        </p:grpSpPr>
        <p:sp>
          <p:nvSpPr>
            <p:cNvPr id="907" name="Connecteur droit 56"/>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908" name="Connecteur droit 57"/>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909" name="Groupe 59"/>
            <p:cNvGrpSpPr/>
            <p:nvPr/>
          </p:nvGrpSpPr>
          <p:grpSpPr>
            <a:xfrm>
              <a:off x="5845320" y="487080"/>
              <a:ext cx="501120" cy="527400"/>
              <a:chOff x="5845320" y="487080"/>
              <a:chExt cx="501120" cy="527400"/>
            </a:xfrm>
          </p:grpSpPr>
          <p:sp>
            <p:nvSpPr>
              <p:cNvPr id="910" name="Rectangle 62"/>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911" name="Groupe 84"/>
              <p:cNvGrpSpPr/>
              <p:nvPr/>
            </p:nvGrpSpPr>
            <p:grpSpPr>
              <a:xfrm>
                <a:off x="5869080" y="531360"/>
                <a:ext cx="453960" cy="438840"/>
                <a:chOff x="5869080" y="531360"/>
                <a:chExt cx="453960" cy="438840"/>
              </a:xfrm>
            </p:grpSpPr>
            <p:grpSp>
              <p:nvGrpSpPr>
                <p:cNvPr id="912" name="Groupe 85"/>
                <p:cNvGrpSpPr/>
                <p:nvPr/>
              </p:nvGrpSpPr>
              <p:grpSpPr>
                <a:xfrm>
                  <a:off x="5869080" y="645840"/>
                  <a:ext cx="353160" cy="324360"/>
                  <a:chOff x="5869080" y="645840"/>
                  <a:chExt cx="353160" cy="324360"/>
                </a:xfrm>
              </p:grpSpPr>
              <p:sp>
                <p:nvSpPr>
                  <p:cNvPr id="913" name="Rectangle 100"/>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914" name="Rectangle 101"/>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915" name="Groupe 93"/>
                <p:cNvGrpSpPr/>
                <p:nvPr/>
              </p:nvGrpSpPr>
              <p:grpSpPr>
                <a:xfrm>
                  <a:off x="5969880" y="531360"/>
                  <a:ext cx="353160" cy="324360"/>
                  <a:chOff x="5969880" y="531360"/>
                  <a:chExt cx="353160" cy="324360"/>
                </a:xfrm>
              </p:grpSpPr>
              <p:sp>
                <p:nvSpPr>
                  <p:cNvPr id="916" name="Rectangle 98"/>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917" name="Rectangle 99"/>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918" name="Espace réservé du numéro de diapositive 5"/>
          <p:cNvSpPr/>
          <p:nvPr/>
        </p:nvSpPr>
        <p:spPr>
          <a:xfrm>
            <a:off x="8610480" y="6356520"/>
            <a:ext cx="2742840" cy="364680"/>
          </a:xfrm>
          <a:prstGeom prst="rect">
            <a:avLst/>
          </a:prstGeom>
          <a:noFill/>
          <a:ln w="0">
            <a:noFill/>
          </a:ln>
        </p:spPr>
        <p:style>
          <a:lnRef idx="0"/>
          <a:fillRef idx="0"/>
          <a:effectRef idx="0"/>
          <a:fontRef idx="minor"/>
        </p:style>
        <p:txBody>
          <a:bodyPr anchor="ctr">
            <a:noAutofit/>
          </a:bodyPr>
          <a:p>
            <a:pPr algn="r">
              <a:lnSpc>
                <a:spcPct val="100000"/>
              </a:lnSpc>
            </a:pPr>
            <a:fld id="{8B6D4AE2-1FDD-4EEE-8614-861BF585238B}" type="slidenum">
              <a:rPr b="0" lang="fr-FR" sz="1200" spc="-1" strike="noStrike">
                <a:solidFill>
                  <a:srgbClr val="ffffff"/>
                </a:solidFill>
                <a:latin typeface="Calibri"/>
              </a:rPr>
              <a:t>&lt;number&gt;</a:t>
            </a:fld>
            <a:endParaRPr b="0" lang="fr-FR" sz="1200" spc="-1" strike="noStrike">
              <a:latin typeface="Arial"/>
            </a:endParaRPr>
          </a:p>
        </p:txBody>
      </p:sp>
      <p:sp>
        <p:nvSpPr>
          <p:cNvPr id="919"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203864"/>
                </a:solidFill>
                <a:latin typeface="Calibri"/>
              </a:rPr>
              <a:t>4 EASY TO USE FEATURES</a:t>
            </a:r>
            <a:endParaRPr b="0" lang="fr-FR" sz="2400" spc="-1" strike="noStrike">
              <a:latin typeface="Arial"/>
            </a:endParaRPr>
          </a:p>
        </p:txBody>
      </p:sp>
      <p:grpSp>
        <p:nvGrpSpPr>
          <p:cNvPr id="920" name="Groupe 13"/>
          <p:cNvGrpSpPr/>
          <p:nvPr/>
        </p:nvGrpSpPr>
        <p:grpSpPr>
          <a:xfrm>
            <a:off x="362880" y="1816920"/>
            <a:ext cx="2628720" cy="4674600"/>
            <a:chOff x="362880" y="1816920"/>
            <a:chExt cx="2628720" cy="4674600"/>
          </a:xfrm>
        </p:grpSpPr>
        <p:sp>
          <p:nvSpPr>
            <p:cNvPr id="921" name="Rectangle 86"/>
            <p:cNvSpPr/>
            <p:nvPr/>
          </p:nvSpPr>
          <p:spPr>
            <a:xfrm>
              <a:off x="721440" y="1816920"/>
              <a:ext cx="2015640" cy="709560"/>
            </a:xfrm>
            <a:prstGeom prst="rect">
              <a:avLst/>
            </a:prstGeom>
            <a:noFill/>
            <a:ln>
              <a:solidFill>
                <a:srgbClr val="ebeff4"/>
              </a:solidFill>
            </a:ln>
            <a:effectLst>
              <a:reflection algn="bl" blurRad="6350" dir="5400000" endA="300" endPos="12000" rotWithShape="0" stA="52000" sy="-100000"/>
              <a:softEdge rad="31680"/>
            </a:effectLst>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ct val="100000"/>
                </a:lnSpc>
              </a:pPr>
              <a:r>
                <a:rPr b="1" lang="fr-FR" sz="1800" spc="-1" strike="noStrike">
                  <a:solidFill>
                    <a:srgbClr val="203864"/>
                  </a:solidFill>
                  <a:latin typeface="Calibri"/>
                </a:rPr>
                <a:t>Create an</a:t>
              </a:r>
              <a:br/>
              <a:r>
                <a:rPr b="1" lang="fr-FR" sz="1800" spc="-1" strike="noStrike">
                  <a:solidFill>
                    <a:srgbClr val="203864"/>
                  </a:solidFill>
                  <a:latin typeface="Calibri"/>
                </a:rPr>
                <a:t>alert</a:t>
              </a:r>
              <a:endParaRPr b="0" lang="fr-FR" sz="1800" spc="-1" strike="noStrike">
                <a:latin typeface="Arial"/>
              </a:endParaRPr>
            </a:p>
          </p:txBody>
        </p:sp>
        <p:sp>
          <p:nvSpPr>
            <p:cNvPr id="922" name="Rectangle 103"/>
            <p:cNvSpPr/>
            <p:nvPr/>
          </p:nvSpPr>
          <p:spPr>
            <a:xfrm>
              <a:off x="466920" y="5488560"/>
              <a:ext cx="2524680" cy="10029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Visualize </a:t>
              </a:r>
              <a:endParaRPr b="0" lang="fr-FR" sz="1200" spc="-1" strike="noStrike">
                <a:latin typeface="Arial"/>
              </a:endParaRPr>
            </a:p>
            <a:p>
              <a:pPr algn="ctr">
                <a:lnSpc>
                  <a:spcPct val="100000"/>
                </a:lnSpc>
              </a:pPr>
              <a:r>
                <a:rPr b="1" lang="fr-FR" sz="1200" spc="-1" strike="noStrike">
                  <a:solidFill>
                    <a:srgbClr val="ffffff"/>
                  </a:solidFill>
                  <a:latin typeface="Calibri"/>
                </a:rPr>
                <a:t>Geolocate </a:t>
              </a:r>
              <a:endParaRPr b="0" lang="fr-FR" sz="1200" spc="-1" strike="noStrike">
                <a:latin typeface="Arial"/>
              </a:endParaRPr>
            </a:p>
            <a:p>
              <a:pPr algn="ctr">
                <a:lnSpc>
                  <a:spcPct val="100000"/>
                </a:lnSpc>
              </a:pPr>
              <a:r>
                <a:rPr b="1" lang="fr-FR" sz="1200" spc="-1" strike="noStrike">
                  <a:solidFill>
                    <a:srgbClr val="ffffff"/>
                  </a:solidFill>
                  <a:latin typeface="Calibri"/>
                </a:rPr>
                <a:t>Comment</a:t>
              </a:r>
              <a:endParaRPr b="0" lang="fr-FR" sz="1200" spc="-1" strike="noStrike">
                <a:latin typeface="Arial"/>
              </a:endParaRPr>
            </a:p>
            <a:p>
              <a:pPr algn="ctr">
                <a:lnSpc>
                  <a:spcPct val="100000"/>
                </a:lnSpc>
              </a:pPr>
              <a:r>
                <a:rPr b="1" lang="fr-FR" sz="1200" spc="-1" strike="noStrike">
                  <a:solidFill>
                    <a:srgbClr val="ffffff"/>
                  </a:solidFill>
                  <a:latin typeface="Calibri"/>
                </a:rPr>
                <a:t>Share</a:t>
              </a:r>
              <a:endParaRPr b="0" lang="fr-FR" sz="1200" spc="-1" strike="noStrike">
                <a:latin typeface="Arial"/>
              </a:endParaRPr>
            </a:p>
            <a:p>
              <a:pPr algn="ctr">
                <a:lnSpc>
                  <a:spcPct val="100000"/>
                </a:lnSpc>
              </a:pPr>
              <a:r>
                <a:rPr b="1" lang="fr-FR" sz="1200" spc="-1" strike="noStrike">
                  <a:solidFill>
                    <a:srgbClr val="ffffff"/>
                  </a:solidFill>
                  <a:latin typeface="Calibri"/>
                </a:rPr>
                <a:t>Join pictures</a:t>
              </a:r>
              <a:endParaRPr b="0" lang="fr-FR" sz="1200" spc="-1" strike="noStrike">
                <a:latin typeface="Arial"/>
              </a:endParaRPr>
            </a:p>
          </p:txBody>
        </p:sp>
        <p:pic>
          <p:nvPicPr>
            <p:cNvPr id="923" name="Image 51" descr=""/>
            <p:cNvPicPr/>
            <p:nvPr/>
          </p:nvPicPr>
          <p:blipFill>
            <a:blip r:embed="rId1"/>
            <a:stretch/>
          </p:blipFill>
          <p:spPr>
            <a:xfrm>
              <a:off x="489240" y="2675880"/>
              <a:ext cx="2480400" cy="2316600"/>
            </a:xfrm>
            <a:prstGeom prst="rect">
              <a:avLst/>
            </a:prstGeom>
            <a:ln w="0">
              <a:noFill/>
            </a:ln>
          </p:spPr>
        </p:pic>
        <p:sp>
          <p:nvSpPr>
            <p:cNvPr id="924" name="Cadre 58"/>
            <p:cNvSpPr/>
            <p:nvPr/>
          </p:nvSpPr>
          <p:spPr>
            <a:xfrm>
              <a:off x="362880" y="4712040"/>
              <a:ext cx="548640" cy="331200"/>
            </a:xfrm>
            <a:prstGeom prst="frame">
              <a:avLst>
                <a:gd name="adj1" fmla="val 125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grpSp>
      <p:grpSp>
        <p:nvGrpSpPr>
          <p:cNvPr id="925" name="Groupe 16"/>
          <p:cNvGrpSpPr/>
          <p:nvPr/>
        </p:nvGrpSpPr>
        <p:grpSpPr>
          <a:xfrm>
            <a:off x="9144360" y="1816920"/>
            <a:ext cx="2775960" cy="4308840"/>
            <a:chOff x="9144360" y="1816920"/>
            <a:chExt cx="2775960" cy="4308840"/>
          </a:xfrm>
        </p:grpSpPr>
        <p:sp>
          <p:nvSpPr>
            <p:cNvPr id="926" name="Rectangle 91"/>
            <p:cNvSpPr/>
            <p:nvPr/>
          </p:nvSpPr>
          <p:spPr>
            <a:xfrm>
              <a:off x="9524880" y="1816920"/>
              <a:ext cx="2015640" cy="709560"/>
            </a:xfrm>
            <a:prstGeom prst="rect">
              <a:avLst/>
            </a:prstGeom>
            <a:noFill/>
            <a:ln>
              <a:solidFill>
                <a:srgbClr val="ebeff4"/>
              </a:solidFill>
            </a:ln>
            <a:effectLst>
              <a:reflection algn="bl" blurRad="6350" dir="5400000" endA="300" endPos="12000" rotWithShape="0" stA="52000" sy="-100000"/>
              <a:softEdge rad="31680"/>
            </a:effectLst>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ct val="100000"/>
                </a:lnSpc>
              </a:pPr>
              <a:r>
                <a:rPr b="1" lang="fr-FR" sz="1800" spc="-1" strike="noStrike">
                  <a:solidFill>
                    <a:srgbClr val="4472c4"/>
                  </a:solidFill>
                  <a:latin typeface="Calibri"/>
                </a:rPr>
                <a:t>Monitor the progress of your alerts</a:t>
              </a:r>
              <a:endParaRPr b="0" lang="fr-FR" sz="1800" spc="-1" strike="noStrike">
                <a:latin typeface="Arial"/>
              </a:endParaRPr>
            </a:p>
          </p:txBody>
        </p:sp>
        <p:sp>
          <p:nvSpPr>
            <p:cNvPr id="927" name="Rectangle 106"/>
            <p:cNvSpPr/>
            <p:nvPr/>
          </p:nvSpPr>
          <p:spPr>
            <a:xfrm>
              <a:off x="9398520" y="5488560"/>
              <a:ext cx="2267640" cy="6372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View the aler(s)</a:t>
              </a:r>
              <a:br/>
              <a:r>
                <a:rPr b="1" lang="fr-FR" sz="1200" spc="-1" strike="noStrike">
                  <a:solidFill>
                    <a:srgbClr val="ffffff"/>
                  </a:solidFill>
                  <a:latin typeface="Calibri"/>
                </a:rPr>
                <a:t>View details</a:t>
              </a:r>
              <a:br/>
              <a:r>
                <a:rPr b="1" lang="fr-FR" sz="1200" spc="-1" strike="noStrike">
                  <a:solidFill>
                    <a:srgbClr val="ffffff"/>
                  </a:solidFill>
                  <a:latin typeface="Calibri"/>
                </a:rPr>
                <a:t>Follow the resolution status</a:t>
              </a:r>
              <a:endParaRPr b="0" lang="fr-FR" sz="1200" spc="-1" strike="noStrike">
                <a:latin typeface="Arial"/>
              </a:endParaRPr>
            </a:p>
          </p:txBody>
        </p:sp>
        <p:pic>
          <p:nvPicPr>
            <p:cNvPr id="928" name="Image 60" descr=""/>
            <p:cNvPicPr/>
            <p:nvPr/>
          </p:nvPicPr>
          <p:blipFill>
            <a:blip r:embed="rId2"/>
            <a:stretch/>
          </p:blipFill>
          <p:spPr>
            <a:xfrm>
              <a:off x="9144360" y="2675880"/>
              <a:ext cx="2775960" cy="2328840"/>
            </a:xfrm>
            <a:prstGeom prst="rect">
              <a:avLst/>
            </a:prstGeom>
            <a:ln w="0">
              <a:noFill/>
            </a:ln>
          </p:spPr>
        </p:pic>
      </p:grpSp>
      <p:grpSp>
        <p:nvGrpSpPr>
          <p:cNvPr id="929" name="Groupe 15"/>
          <p:cNvGrpSpPr/>
          <p:nvPr/>
        </p:nvGrpSpPr>
        <p:grpSpPr>
          <a:xfrm>
            <a:off x="6083280" y="1816920"/>
            <a:ext cx="2524680" cy="4126320"/>
            <a:chOff x="6083280" y="1816920"/>
            <a:chExt cx="2524680" cy="4126320"/>
          </a:xfrm>
        </p:grpSpPr>
        <p:sp>
          <p:nvSpPr>
            <p:cNvPr id="930" name="Rectangle 89"/>
            <p:cNvSpPr/>
            <p:nvPr/>
          </p:nvSpPr>
          <p:spPr>
            <a:xfrm>
              <a:off x="6337800" y="1816920"/>
              <a:ext cx="2015640" cy="709560"/>
            </a:xfrm>
            <a:prstGeom prst="rect">
              <a:avLst/>
            </a:prstGeom>
            <a:noFill/>
            <a:ln>
              <a:solidFill>
                <a:srgbClr val="ebeff4"/>
              </a:solidFill>
            </a:ln>
            <a:effectLst>
              <a:reflection algn="bl" blurRad="6350" dir="5400000" endA="300" endPos="12000" rotWithShape="0" stA="52000" sy="-100000"/>
              <a:softEdge rad="31680"/>
            </a:effectLst>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ct val="100000"/>
                </a:lnSpc>
              </a:pPr>
              <a:r>
                <a:rPr b="1" lang="fr-FR" sz="1800" spc="-1" strike="noStrike">
                  <a:solidFill>
                    <a:srgbClr val="c00000"/>
                  </a:solidFill>
                  <a:latin typeface="Calibri"/>
                </a:rPr>
                <a:t>Subscribe to </a:t>
              </a:r>
              <a:br/>
              <a:r>
                <a:rPr b="1" lang="fr-FR" sz="1800" spc="-1" strike="noStrike">
                  <a:solidFill>
                    <a:srgbClr val="c00000"/>
                  </a:solidFill>
                  <a:latin typeface="Calibri"/>
                </a:rPr>
                <a:t>alerts</a:t>
              </a:r>
              <a:endParaRPr b="0" lang="fr-FR" sz="1800" spc="-1" strike="noStrike">
                <a:latin typeface="Arial"/>
              </a:endParaRPr>
            </a:p>
          </p:txBody>
        </p:sp>
        <p:sp>
          <p:nvSpPr>
            <p:cNvPr id="931" name="Rectangle 105"/>
            <p:cNvSpPr/>
            <p:nvPr/>
          </p:nvSpPr>
          <p:spPr>
            <a:xfrm>
              <a:off x="6083280" y="5488560"/>
              <a:ext cx="2524680" cy="45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Choose alert types(s)</a:t>
              </a:r>
              <a:endParaRPr b="0" lang="fr-FR" sz="1200" spc="-1" strike="noStrike">
                <a:latin typeface="Arial"/>
              </a:endParaRPr>
            </a:p>
            <a:p>
              <a:pPr algn="ctr">
                <a:lnSpc>
                  <a:spcPct val="100000"/>
                </a:lnSpc>
              </a:pPr>
              <a:r>
                <a:rPr b="1" lang="fr-FR" sz="1200" spc="-1" strike="noStrike">
                  <a:solidFill>
                    <a:srgbClr val="ffffff"/>
                  </a:solidFill>
                  <a:latin typeface="Calibri"/>
                </a:rPr>
                <a:t>Susbscribe to alert(s)</a:t>
              </a:r>
              <a:endParaRPr b="0" lang="fr-FR" sz="1200" spc="-1" strike="noStrike">
                <a:latin typeface="Arial"/>
              </a:endParaRPr>
            </a:p>
          </p:txBody>
        </p:sp>
        <p:pic>
          <p:nvPicPr>
            <p:cNvPr id="932" name="Image 37" descr=""/>
            <p:cNvPicPr/>
            <p:nvPr/>
          </p:nvPicPr>
          <p:blipFill>
            <a:blip r:embed="rId3"/>
            <a:stretch/>
          </p:blipFill>
          <p:spPr>
            <a:xfrm>
              <a:off x="6613560" y="2675880"/>
              <a:ext cx="1463760" cy="2725920"/>
            </a:xfrm>
            <a:prstGeom prst="rect">
              <a:avLst/>
            </a:prstGeom>
            <a:ln w="0">
              <a:noFill/>
            </a:ln>
          </p:spPr>
        </p:pic>
      </p:grpSp>
      <p:grpSp>
        <p:nvGrpSpPr>
          <p:cNvPr id="933" name="Groupe 14"/>
          <p:cNvGrpSpPr/>
          <p:nvPr/>
        </p:nvGrpSpPr>
        <p:grpSpPr>
          <a:xfrm>
            <a:off x="3274200" y="1816920"/>
            <a:ext cx="2780280" cy="4308840"/>
            <a:chOff x="3274200" y="1816920"/>
            <a:chExt cx="2780280" cy="4308840"/>
          </a:xfrm>
        </p:grpSpPr>
        <p:sp>
          <p:nvSpPr>
            <p:cNvPr id="934" name="Rectangle 87"/>
            <p:cNvSpPr/>
            <p:nvPr/>
          </p:nvSpPr>
          <p:spPr>
            <a:xfrm>
              <a:off x="3656520" y="1816920"/>
              <a:ext cx="2015640" cy="709560"/>
            </a:xfrm>
            <a:prstGeom prst="rect">
              <a:avLst/>
            </a:prstGeom>
            <a:noFill/>
            <a:ln>
              <a:solidFill>
                <a:srgbClr val="ebeff4"/>
              </a:solidFill>
            </a:ln>
            <a:effectLst>
              <a:reflection algn="bl" blurRad="6350" dir="5400000" endA="300" endPos="12000" rotWithShape="0" stA="52000" sy="-100000"/>
              <a:softEdge rad="31680"/>
            </a:effectLst>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ct val="100000"/>
                </a:lnSpc>
              </a:pPr>
              <a:r>
                <a:rPr b="1" lang="fr-FR" sz="1800" spc="-1" strike="noStrike">
                  <a:solidFill>
                    <a:srgbClr val="ed7d31"/>
                  </a:solidFill>
                  <a:latin typeface="Calibri"/>
                </a:rPr>
                <a:t>Add infos to</a:t>
              </a:r>
              <a:br/>
              <a:r>
                <a:rPr b="1" lang="fr-FR" sz="1800" spc="-1" strike="noStrike">
                  <a:solidFill>
                    <a:srgbClr val="ed7d31"/>
                  </a:solidFill>
                  <a:latin typeface="Calibri"/>
                </a:rPr>
                <a:t>an alert</a:t>
              </a:r>
              <a:endParaRPr b="0" lang="fr-FR" sz="1800" spc="-1" strike="noStrike">
                <a:latin typeface="Arial"/>
              </a:endParaRPr>
            </a:p>
          </p:txBody>
        </p:sp>
        <p:sp>
          <p:nvSpPr>
            <p:cNvPr id="935" name="Rectangle 104"/>
            <p:cNvSpPr/>
            <p:nvPr/>
          </p:nvSpPr>
          <p:spPr>
            <a:xfrm>
              <a:off x="3274200" y="5488560"/>
              <a:ext cx="2780280" cy="6372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Comment / Confirm</a:t>
              </a:r>
              <a:br/>
              <a:r>
                <a:rPr b="1" lang="fr-FR" sz="1200" spc="-1" strike="noStrike">
                  <a:solidFill>
                    <a:srgbClr val="ffffff"/>
                  </a:solidFill>
                  <a:latin typeface="Calibri"/>
                </a:rPr>
                <a:t>Like</a:t>
              </a:r>
              <a:br/>
              <a:r>
                <a:rPr b="1" lang="fr-FR" sz="1200" spc="-1" strike="noStrike">
                  <a:solidFill>
                    <a:srgbClr val="ffffff"/>
                  </a:solidFill>
                  <a:latin typeface="Calibri"/>
                </a:rPr>
                <a:t>Join pictures</a:t>
              </a:r>
              <a:endParaRPr b="0" lang="fr-FR" sz="1200" spc="-1" strike="noStrike">
                <a:latin typeface="Arial"/>
              </a:endParaRPr>
            </a:p>
          </p:txBody>
        </p:sp>
        <p:pic>
          <p:nvPicPr>
            <p:cNvPr id="936" name="Image 53" descr=""/>
            <p:cNvPicPr/>
            <p:nvPr/>
          </p:nvPicPr>
          <p:blipFill>
            <a:blip r:embed="rId4"/>
            <a:stretch/>
          </p:blipFill>
          <p:spPr>
            <a:xfrm>
              <a:off x="3966120" y="2675880"/>
              <a:ext cx="1418760" cy="2725920"/>
            </a:xfrm>
            <a:prstGeom prst="rect">
              <a:avLst/>
            </a:prstGeom>
            <a:ln w="0">
              <a:noFill/>
            </a:ln>
          </p:spPr>
        </p:pic>
        <p:sp>
          <p:nvSpPr>
            <p:cNvPr id="937" name="Cadre 3"/>
            <p:cNvSpPr/>
            <p:nvPr/>
          </p:nvSpPr>
          <p:spPr>
            <a:xfrm>
              <a:off x="3943440" y="5109480"/>
              <a:ext cx="1428840" cy="356760"/>
            </a:xfrm>
            <a:prstGeom prst="frame">
              <a:avLst>
                <a:gd name="adj1" fmla="val 125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38" name="Groupe 55"/>
          <p:cNvGrpSpPr/>
          <p:nvPr/>
        </p:nvGrpSpPr>
        <p:grpSpPr>
          <a:xfrm>
            <a:off x="7644600" y="545040"/>
            <a:ext cx="3875760" cy="5642640"/>
            <a:chOff x="7644600" y="545040"/>
            <a:chExt cx="3875760" cy="5642640"/>
          </a:xfrm>
        </p:grpSpPr>
        <p:sp>
          <p:nvSpPr>
            <p:cNvPr id="939" name="Rectangle : coins arrondis 56"/>
            <p:cNvSpPr/>
            <p:nvPr/>
          </p:nvSpPr>
          <p:spPr>
            <a:xfrm>
              <a:off x="7644600" y="545040"/>
              <a:ext cx="3875760" cy="5642640"/>
            </a:xfrm>
            <a:prstGeom prst="roundRect">
              <a:avLst>
                <a:gd name="adj" fmla="val 7341"/>
              </a:avLst>
            </a:prstGeom>
            <a:solidFill>
              <a:schemeClr val="tx1"/>
            </a:solidFill>
            <a:ln>
              <a:solidFill>
                <a:srgbClr val="325490"/>
              </a:solidFill>
            </a:ln>
          </p:spPr>
          <p:style>
            <a:lnRef idx="2">
              <a:schemeClr val="accent1">
                <a:shade val="50000"/>
              </a:schemeClr>
            </a:lnRef>
            <a:fillRef idx="1">
              <a:schemeClr val="accent1"/>
            </a:fillRef>
            <a:effectRef idx="0">
              <a:schemeClr val="accent1"/>
            </a:effectRef>
            <a:fontRef idx="minor"/>
          </p:style>
        </p:sp>
        <p:grpSp>
          <p:nvGrpSpPr>
            <p:cNvPr id="940" name="Groupe 57"/>
            <p:cNvGrpSpPr/>
            <p:nvPr/>
          </p:nvGrpSpPr>
          <p:grpSpPr>
            <a:xfrm>
              <a:off x="7756920" y="844200"/>
              <a:ext cx="606240" cy="275040"/>
              <a:chOff x="7756920" y="844200"/>
              <a:chExt cx="606240" cy="275040"/>
            </a:xfrm>
          </p:grpSpPr>
          <p:sp>
            <p:nvSpPr>
              <p:cNvPr id="941" name="Rectangle 62"/>
              <p:cNvSpPr/>
              <p:nvPr/>
            </p:nvSpPr>
            <p:spPr>
              <a:xfrm>
                <a:off x="7756920" y="856080"/>
                <a:ext cx="503640" cy="169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Wingdings"/>
                  </a:rPr>
                  <a:t></a:t>
                </a:r>
                <a:endParaRPr b="0" lang="fr-FR" sz="1800" spc="-1" strike="noStrike">
                  <a:latin typeface="Arial"/>
                </a:endParaRPr>
              </a:p>
            </p:txBody>
          </p:sp>
          <p:sp>
            <p:nvSpPr>
              <p:cNvPr id="942" name="Rectangle 63"/>
              <p:cNvSpPr/>
              <p:nvPr/>
            </p:nvSpPr>
            <p:spPr>
              <a:xfrm>
                <a:off x="8178840" y="844200"/>
                <a:ext cx="184320" cy="275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spAutoFit/>
              </a:bodyPr>
              <a:p>
                <a:pPr algn="ctr">
                  <a:lnSpc>
                    <a:spcPct val="100000"/>
                  </a:lnSpc>
                </a:pPr>
                <a:r>
                  <a:rPr b="0" lang="fr-FR" sz="1800" spc="-1" strike="noStrike">
                    <a:solidFill>
                      <a:srgbClr val="ffffff"/>
                    </a:solidFill>
                    <a:latin typeface="Symbol"/>
                  </a:rPr>
                  <a:t></a:t>
                </a:r>
                <a:endParaRPr b="0" lang="fr-FR" sz="1800" spc="-1" strike="noStrike">
                  <a:latin typeface="Arial"/>
                </a:endParaRPr>
              </a:p>
            </p:txBody>
          </p:sp>
        </p:grpSp>
        <p:sp>
          <p:nvSpPr>
            <p:cNvPr id="943" name="Rectangle 58"/>
            <p:cNvSpPr/>
            <p:nvPr/>
          </p:nvSpPr>
          <p:spPr>
            <a:xfrm>
              <a:off x="9292680" y="902160"/>
              <a:ext cx="478440" cy="13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4G</a:t>
              </a:r>
              <a:endParaRPr b="0" lang="fr-FR" sz="1800" spc="-1" strike="noStrike">
                <a:latin typeface="Arial"/>
              </a:endParaRPr>
            </a:p>
          </p:txBody>
        </p:sp>
        <p:pic>
          <p:nvPicPr>
            <p:cNvPr id="944" name="Image 59" descr=""/>
            <p:cNvPicPr/>
            <p:nvPr/>
          </p:nvPicPr>
          <p:blipFill>
            <a:blip r:embed="rId1"/>
            <a:srcRect l="0" t="0" r="16877" b="16585"/>
            <a:stretch/>
          </p:blipFill>
          <p:spPr>
            <a:xfrm>
              <a:off x="10701000" y="793800"/>
              <a:ext cx="691200" cy="354600"/>
            </a:xfrm>
            <a:prstGeom prst="rect">
              <a:avLst/>
            </a:prstGeom>
            <a:ln w="0">
              <a:noFill/>
            </a:ln>
          </p:spPr>
        </p:pic>
        <p:pic>
          <p:nvPicPr>
            <p:cNvPr id="945" name="Image 60" descr=""/>
            <p:cNvPicPr/>
            <p:nvPr/>
          </p:nvPicPr>
          <p:blipFill>
            <a:blip r:embed="rId2"/>
            <a:stretch/>
          </p:blipFill>
          <p:spPr>
            <a:xfrm>
              <a:off x="7837200" y="1266120"/>
              <a:ext cx="3563280" cy="4608360"/>
            </a:xfrm>
            <a:prstGeom prst="rect">
              <a:avLst/>
            </a:prstGeom>
            <a:ln w="0">
              <a:noFill/>
            </a:ln>
          </p:spPr>
        </p:pic>
        <p:sp>
          <p:nvSpPr>
            <p:cNvPr id="946" name="Rectangle 61"/>
            <p:cNvSpPr/>
            <p:nvPr/>
          </p:nvSpPr>
          <p:spPr>
            <a:xfrm>
              <a:off x="8349480" y="1266120"/>
              <a:ext cx="3051000" cy="460836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p:style>
          <p:txBody>
            <a:bodyPr lIns="72000" rIns="72000" tIns="45000" bIns="45000">
              <a:noAutofit/>
            </a:bodyPr>
            <a:p>
              <a:pPr>
                <a:lnSpc>
                  <a:spcPct val="150000"/>
                </a:lnSpc>
              </a:pPr>
              <a:r>
                <a:rPr b="1" lang="fr-FR" sz="3600" spc="-1" strike="noStrike">
                  <a:solidFill>
                    <a:srgbClr val="ffffff"/>
                  </a:solidFill>
                  <a:latin typeface="Calibri"/>
                </a:rPr>
                <a:t>KIBARO</a:t>
              </a:r>
              <a:endParaRPr b="0" lang="fr-FR" sz="3600" spc="-1" strike="noStrike">
                <a:latin typeface="Arial"/>
              </a:endParaRPr>
            </a:p>
            <a:p>
              <a:pPr marL="185760">
                <a:lnSpc>
                  <a:spcPct val="100000"/>
                </a:lnSpc>
                <a:spcBef>
                  <a:spcPts val="1800"/>
                </a:spcBef>
                <a:spcAft>
                  <a:spcPts val="1800"/>
                </a:spcAft>
              </a:pPr>
              <a:r>
                <a:rPr b="1" lang="fr-FR" sz="2400" spc="-1" strike="noStrike">
                  <a:solidFill>
                    <a:srgbClr val="808080"/>
                  </a:solidFill>
                  <a:latin typeface="Calibri"/>
                </a:rPr>
                <a:t>NOTRE HISTOIRE</a:t>
              </a:r>
              <a:endParaRPr b="0" lang="fr-FR" sz="2400" spc="-1" strike="noStrike">
                <a:latin typeface="Arial"/>
              </a:endParaRPr>
            </a:p>
            <a:p>
              <a:pPr marL="185760">
                <a:lnSpc>
                  <a:spcPct val="100000"/>
                </a:lnSpc>
                <a:spcAft>
                  <a:spcPts val="601"/>
                </a:spcAft>
              </a:pPr>
              <a:r>
                <a:rPr b="1" lang="fr-FR" sz="2400" spc="-1" strike="noStrike">
                  <a:solidFill>
                    <a:srgbClr val="808080"/>
                  </a:solidFill>
                  <a:latin typeface="Calibri"/>
                </a:rPr>
                <a:t>DECOUVRIR KIBARO</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Administrations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Grand public</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Professionnels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Organisations internationales</a:t>
              </a:r>
              <a:endParaRPr b="0" lang="fr-FR" sz="1500" spc="-1" strike="noStrike">
                <a:latin typeface="Arial"/>
              </a:endParaRPr>
            </a:p>
            <a:p>
              <a:pPr marL="712800">
                <a:lnSpc>
                  <a:spcPct val="100000"/>
                </a:lnSpc>
              </a:pPr>
              <a:endParaRPr b="0" lang="fr-FR" sz="1500" spc="-1" strike="noStrike">
                <a:latin typeface="Arial"/>
              </a:endParaRPr>
            </a:p>
            <a:p>
              <a:pPr marL="185760">
                <a:lnSpc>
                  <a:spcPct val="100000"/>
                </a:lnSpc>
                <a:spcAft>
                  <a:spcPts val="601"/>
                </a:spcAft>
              </a:pPr>
              <a:r>
                <a:rPr b="1" lang="fr-FR" sz="2400" spc="-1" strike="noStrike">
                  <a:solidFill>
                    <a:srgbClr val="ffffff"/>
                  </a:solidFill>
                  <a:latin typeface="Calibri"/>
                </a:rPr>
                <a:t>FONCTIONNALITES</a:t>
              </a:r>
              <a:endParaRPr b="0" lang="fr-FR" sz="2400" spc="-1" strike="noStrike">
                <a:latin typeface="Arial"/>
              </a:endParaRPr>
            </a:p>
            <a:p>
              <a:pPr marL="627120" indent="-201240">
                <a:lnSpc>
                  <a:spcPct val="100000"/>
                </a:lnSpc>
                <a:spcAft>
                  <a:spcPts val="300"/>
                </a:spcAft>
                <a:buClr>
                  <a:srgbClr val="ffffff"/>
                </a:buClr>
                <a:buFont typeface="Wingdings" charset="2"/>
                <a:buChar char=""/>
              </a:pPr>
              <a:r>
                <a:rPr b="0" lang="fr-FR" sz="1500" spc="-1" strike="noStrike">
                  <a:solidFill>
                    <a:srgbClr val="ffffff"/>
                  </a:solidFill>
                  <a:latin typeface="Calibri"/>
                </a:rPr>
                <a:t>Parcours utilisateur</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Support &amp; sécurité</a:t>
              </a:r>
              <a:endParaRPr b="0" lang="fr-FR" sz="1500" spc="-1" strike="noStrike">
                <a:latin typeface="Arial"/>
              </a:endParaRPr>
            </a:p>
            <a:p>
              <a:pPr>
                <a:lnSpc>
                  <a:spcPct val="100000"/>
                </a:lnSpc>
                <a:spcBef>
                  <a:spcPts val="1800"/>
                </a:spcBef>
              </a:pPr>
              <a:endParaRPr b="0" lang="fr-FR" sz="1500" spc="-1" strike="noStrike">
                <a:latin typeface="Arial"/>
              </a:endParaRPr>
            </a:p>
          </p:txBody>
        </p:sp>
      </p:grpSp>
      <p:sp>
        <p:nvSpPr>
          <p:cNvPr id="947" name="Titre 3"/>
          <p:cNvSpPr/>
          <p:nvPr/>
        </p:nvSpPr>
        <p:spPr>
          <a:xfrm>
            <a:off x="1577520" y="2766240"/>
            <a:ext cx="6119640" cy="1325160"/>
          </a:xfrm>
          <a:prstGeom prst="rect">
            <a:avLst/>
          </a:prstGeom>
          <a:noFill/>
          <a:ln w="0">
            <a:noFill/>
          </a:ln>
        </p:spPr>
        <p:style>
          <a:lnRef idx="0"/>
          <a:fillRef idx="0"/>
          <a:effectRef idx="0"/>
          <a:fontRef idx="minor"/>
        </p:style>
        <p:txBody>
          <a:bodyPr anchor="ctr">
            <a:noAutofit/>
          </a:bodyPr>
          <a:p>
            <a:pPr>
              <a:lnSpc>
                <a:spcPct val="90000"/>
              </a:lnSpc>
            </a:pPr>
            <a:r>
              <a:rPr b="0" lang="fr-FR" sz="5400" spc="-1" strike="noStrike">
                <a:solidFill>
                  <a:srgbClr val="203864"/>
                </a:solidFill>
                <a:latin typeface="Calibri"/>
              </a:rPr>
              <a:t>PARCOURS UTILISATEUR</a:t>
            </a:r>
            <a:endParaRPr b="0" lang="fr-FR" sz="5400" spc="-1" strike="noStrike">
              <a:latin typeface="Arial"/>
            </a:endParaRPr>
          </a:p>
        </p:txBody>
      </p:sp>
      <p:grpSp>
        <p:nvGrpSpPr>
          <p:cNvPr id="948" name="Groupe 65"/>
          <p:cNvGrpSpPr/>
          <p:nvPr/>
        </p:nvGrpSpPr>
        <p:grpSpPr>
          <a:xfrm>
            <a:off x="390600" y="2921760"/>
            <a:ext cx="1001520" cy="1004400"/>
            <a:chOff x="390600" y="2921760"/>
            <a:chExt cx="1001520" cy="1004400"/>
          </a:xfrm>
        </p:grpSpPr>
        <p:sp>
          <p:nvSpPr>
            <p:cNvPr id="949" name="Rectangle 66"/>
            <p:cNvSpPr/>
            <p:nvPr/>
          </p:nvSpPr>
          <p:spPr>
            <a:xfrm>
              <a:off x="390600" y="2921760"/>
              <a:ext cx="1001520" cy="1004400"/>
            </a:xfrm>
            <a:prstGeom prst="rect">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grpSp>
          <p:nvGrpSpPr>
            <p:cNvPr id="950" name="Groupe 67"/>
            <p:cNvGrpSpPr/>
            <p:nvPr/>
          </p:nvGrpSpPr>
          <p:grpSpPr>
            <a:xfrm>
              <a:off x="444960" y="2994120"/>
              <a:ext cx="893160" cy="860400"/>
              <a:chOff x="444960" y="2994120"/>
              <a:chExt cx="893160" cy="860400"/>
            </a:xfrm>
          </p:grpSpPr>
          <p:grpSp>
            <p:nvGrpSpPr>
              <p:cNvPr id="951" name="Groupe 68"/>
              <p:cNvGrpSpPr/>
              <p:nvPr/>
            </p:nvGrpSpPr>
            <p:grpSpPr>
              <a:xfrm>
                <a:off x="444960" y="3211560"/>
                <a:ext cx="701280" cy="642960"/>
                <a:chOff x="444960" y="3211560"/>
                <a:chExt cx="701280" cy="642960"/>
              </a:xfrm>
            </p:grpSpPr>
            <p:sp>
              <p:nvSpPr>
                <p:cNvPr id="952" name="Rectangle 72"/>
                <p:cNvSpPr/>
                <p:nvPr/>
              </p:nvSpPr>
              <p:spPr>
                <a:xfrm rot="18682200">
                  <a:off x="720000" y="31323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3" name="Rectangle 73"/>
                <p:cNvSpPr/>
                <p:nvPr/>
              </p:nvSpPr>
              <p:spPr>
                <a:xfrm rot="2482200">
                  <a:off x="637200" y="342576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954" name="Groupe 69"/>
              <p:cNvGrpSpPr/>
              <p:nvPr/>
            </p:nvGrpSpPr>
            <p:grpSpPr>
              <a:xfrm>
                <a:off x="636840" y="2994120"/>
                <a:ext cx="701280" cy="642960"/>
                <a:chOff x="636840" y="2994120"/>
                <a:chExt cx="701280" cy="642960"/>
              </a:xfrm>
            </p:grpSpPr>
            <p:sp>
              <p:nvSpPr>
                <p:cNvPr id="955" name="Rectangle 70"/>
                <p:cNvSpPr/>
                <p:nvPr/>
              </p:nvSpPr>
              <p:spPr>
                <a:xfrm rot="7882200">
                  <a:off x="911520" y="29145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6" name="Rectangle 71"/>
                <p:cNvSpPr/>
                <p:nvPr/>
              </p:nvSpPr>
              <p:spPr>
                <a:xfrm rot="13282200">
                  <a:off x="994680" y="302040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sp>
        <p:nvSpPr>
          <p:cNvPr id="957"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E58842F8-EC13-4D42-8774-B10AB44218B7}" type="slidenum">
              <a:rPr b="0" lang="fr-FR" sz="1200" spc="-1" strike="noStrike">
                <a:solidFill>
                  <a:srgbClr val="334980"/>
                </a:solidFill>
                <a:latin typeface="Calibri"/>
              </a:rPr>
              <a:t>&lt;number&gt;</a:t>
            </a:fld>
            <a:endParaRPr b="0" lang="fr-FR" sz="1200" spc="-1" strike="noStrike">
              <a:latin typeface="Times New Roman"/>
            </a:endParaRPr>
          </a:p>
        </p:txBody>
      </p:sp>
      <p:sp>
        <p:nvSpPr>
          <p:cNvPr id="958" name="Organigramme : Terminateur 25"/>
          <p:cNvSpPr/>
          <p:nvPr/>
        </p:nvSpPr>
        <p:spPr>
          <a:xfrm>
            <a:off x="3966480" y="5772960"/>
            <a:ext cx="2339640" cy="719640"/>
          </a:xfrm>
          <a:prstGeom prst="flowChartTerminator">
            <a:avLst/>
          </a:prstGeom>
          <a:noFill/>
          <a:ln w="28575">
            <a:solidFill>
              <a:srgbClr val="4472c4">
                <a:lumMod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203864"/>
                </a:solidFill>
                <a:latin typeface="Calibri"/>
              </a:rPr>
              <a:t>COMMENCER</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23FF1E74-2F20-4163-9058-AD6EAB7DB054}"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960" name="Groupe 37"/>
          <p:cNvGrpSpPr/>
          <p:nvPr/>
        </p:nvGrpSpPr>
        <p:grpSpPr>
          <a:xfrm>
            <a:off x="1638360" y="487080"/>
            <a:ext cx="8914680" cy="527400"/>
            <a:chOff x="1638360" y="487080"/>
            <a:chExt cx="8914680" cy="527400"/>
          </a:xfrm>
        </p:grpSpPr>
        <p:sp>
          <p:nvSpPr>
            <p:cNvPr id="961" name="Connecteur droit 38"/>
            <p:cNvSpPr/>
            <p:nvPr/>
          </p:nvSpPr>
          <p:spPr>
            <a:xfrm>
              <a:off x="163836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sp>
          <p:nvSpPr>
            <p:cNvPr id="962" name="Connecteur droit 43"/>
            <p:cNvSpPr/>
            <p:nvPr/>
          </p:nvSpPr>
          <p:spPr>
            <a:xfrm>
              <a:off x="673704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grpSp>
          <p:nvGrpSpPr>
            <p:cNvPr id="963" name="Groupe 44"/>
            <p:cNvGrpSpPr/>
            <p:nvPr/>
          </p:nvGrpSpPr>
          <p:grpSpPr>
            <a:xfrm>
              <a:off x="5845320" y="487080"/>
              <a:ext cx="501120" cy="527400"/>
              <a:chOff x="5845320" y="487080"/>
              <a:chExt cx="501120" cy="527400"/>
            </a:xfrm>
          </p:grpSpPr>
          <p:sp>
            <p:nvSpPr>
              <p:cNvPr id="964" name="Rectangle 47"/>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965" name="Groupe 48"/>
              <p:cNvGrpSpPr/>
              <p:nvPr/>
            </p:nvGrpSpPr>
            <p:grpSpPr>
              <a:xfrm>
                <a:off x="5869080" y="531360"/>
                <a:ext cx="453960" cy="438840"/>
                <a:chOff x="5869080" y="531360"/>
                <a:chExt cx="453960" cy="438840"/>
              </a:xfrm>
            </p:grpSpPr>
            <p:grpSp>
              <p:nvGrpSpPr>
                <p:cNvPr id="966" name="Groupe 49"/>
                <p:cNvGrpSpPr/>
                <p:nvPr/>
              </p:nvGrpSpPr>
              <p:grpSpPr>
                <a:xfrm>
                  <a:off x="5869080" y="645840"/>
                  <a:ext cx="353160" cy="324360"/>
                  <a:chOff x="5869080" y="645840"/>
                  <a:chExt cx="353160" cy="324360"/>
                </a:xfrm>
              </p:grpSpPr>
              <p:sp>
                <p:nvSpPr>
                  <p:cNvPr id="967" name="Rectangle 5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968" name="Rectangle 5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969" name="Groupe 50"/>
                <p:cNvGrpSpPr/>
                <p:nvPr/>
              </p:nvGrpSpPr>
              <p:grpSpPr>
                <a:xfrm>
                  <a:off x="5969880" y="531360"/>
                  <a:ext cx="353160" cy="324360"/>
                  <a:chOff x="5969880" y="531360"/>
                  <a:chExt cx="353160" cy="324360"/>
                </a:xfrm>
              </p:grpSpPr>
              <p:sp>
                <p:nvSpPr>
                  <p:cNvPr id="970" name="Rectangle 51"/>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971" name="Rectangle 5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grpSp>
        <p:nvGrpSpPr>
          <p:cNvPr id="972" name="Groupe 29"/>
          <p:cNvGrpSpPr/>
          <p:nvPr/>
        </p:nvGrpSpPr>
        <p:grpSpPr>
          <a:xfrm>
            <a:off x="4002120" y="1772640"/>
            <a:ext cx="4187160" cy="4583520"/>
            <a:chOff x="4002120" y="1772640"/>
            <a:chExt cx="4187160" cy="4583520"/>
          </a:xfrm>
        </p:grpSpPr>
        <p:pic>
          <p:nvPicPr>
            <p:cNvPr id="973" name="Picture 2" descr="Vente flash téléphone portable, promo smartphone - SFR Altice"/>
            <p:cNvPicPr/>
            <p:nvPr/>
          </p:nvPicPr>
          <p:blipFill>
            <a:blip r:embed="rId1"/>
            <a:stretch/>
          </p:blipFill>
          <p:spPr>
            <a:xfrm>
              <a:off x="4002120" y="1772640"/>
              <a:ext cx="4187160" cy="4583520"/>
            </a:xfrm>
            <a:prstGeom prst="rect">
              <a:avLst/>
            </a:prstGeom>
            <a:ln w="0">
              <a:noFill/>
            </a:ln>
          </p:spPr>
        </p:pic>
        <p:pic>
          <p:nvPicPr>
            <p:cNvPr id="974" name="Image 32" descr=""/>
            <p:cNvPicPr/>
            <p:nvPr/>
          </p:nvPicPr>
          <p:blipFill>
            <a:blip r:embed="rId2"/>
            <a:stretch/>
          </p:blipFill>
          <p:spPr>
            <a:xfrm>
              <a:off x="4943880" y="2185200"/>
              <a:ext cx="2313360" cy="273240"/>
            </a:xfrm>
            <a:prstGeom prst="rect">
              <a:avLst/>
            </a:prstGeom>
            <a:ln w="0">
              <a:noFill/>
            </a:ln>
            <a:effectLst>
              <a:softEdge rad="31680"/>
            </a:effectLst>
          </p:spPr>
        </p:pic>
        <p:pic>
          <p:nvPicPr>
            <p:cNvPr id="975" name="Image 33" descr=""/>
            <p:cNvPicPr/>
            <p:nvPr/>
          </p:nvPicPr>
          <p:blipFill>
            <a:blip r:embed="rId3"/>
            <a:stretch/>
          </p:blipFill>
          <p:spPr>
            <a:xfrm>
              <a:off x="4959360" y="5667480"/>
              <a:ext cx="2313360" cy="448920"/>
            </a:xfrm>
            <a:prstGeom prst="rect">
              <a:avLst/>
            </a:prstGeom>
            <a:ln w="0">
              <a:noFill/>
            </a:ln>
            <a:effectLst>
              <a:softEdge rad="31680"/>
            </a:effectLst>
          </p:spPr>
        </p:pic>
      </p:grpSp>
      <p:sp>
        <p:nvSpPr>
          <p:cNvPr id="976" name="ZoneTexte 56"/>
          <p:cNvSpPr/>
          <p:nvPr/>
        </p:nvSpPr>
        <p:spPr>
          <a:xfrm>
            <a:off x="4859640" y="1992600"/>
            <a:ext cx="2509920" cy="3756600"/>
          </a:xfrm>
          <a:prstGeom prst="rect">
            <a:avLst/>
          </a:prstGeom>
          <a:solidFill>
            <a:schemeClr val="bg1"/>
          </a:solidFill>
          <a:ln w="0">
            <a:noFill/>
          </a:ln>
          <a:effectLst>
            <a:softEdge rad="31680"/>
          </a:effectLst>
        </p:spPr>
        <p:style>
          <a:lnRef idx="0"/>
          <a:fillRef idx="0"/>
          <a:effectRef idx="0"/>
          <a:fontRef idx="minor"/>
        </p:style>
        <p:txBody>
          <a:bodyPr lIns="108000" rIns="108000" tIns="360000" bIns="45000">
            <a:noAutofit/>
          </a:bodyPr>
          <a:p>
            <a:pPr marL="361800" indent="-285480">
              <a:lnSpc>
                <a:spcPct val="200000"/>
              </a:lnSpc>
              <a:spcBef>
                <a:spcPts val="1199"/>
              </a:spcBef>
              <a:buClr>
                <a:srgbClr val="405c9a"/>
              </a:buClr>
              <a:buFont typeface="Wingdings" charset="2"/>
              <a:buChar char=""/>
            </a:pPr>
            <a:r>
              <a:rPr b="0" lang="fr-FR" sz="1500" spc="-1" strike="noStrike">
                <a:solidFill>
                  <a:srgbClr val="405c9a"/>
                </a:solidFill>
                <a:latin typeface="Calibri"/>
              </a:rPr>
              <a:t>Visualiser</a:t>
            </a:r>
            <a:endParaRPr b="0" lang="fr-FR" sz="1500" spc="-1" strike="noStrike">
              <a:latin typeface="Arial"/>
            </a:endParaRPr>
          </a:p>
          <a:p>
            <a:pPr marL="361800" indent="-285480">
              <a:lnSpc>
                <a:spcPct val="200000"/>
              </a:lnSpc>
              <a:buClr>
                <a:srgbClr val="405c9a"/>
              </a:buClr>
              <a:buFont typeface="Wingdings" charset="2"/>
              <a:buChar char=""/>
            </a:pPr>
            <a:r>
              <a:rPr b="0" lang="fr-FR" sz="1500" spc="-1" strike="noStrike">
                <a:solidFill>
                  <a:srgbClr val="405c9a"/>
                </a:solidFill>
                <a:latin typeface="Calibri"/>
              </a:rPr>
              <a:t>Géolocaliser</a:t>
            </a:r>
            <a:endParaRPr b="0" lang="fr-FR" sz="1500" spc="-1" strike="noStrike">
              <a:latin typeface="Arial"/>
            </a:endParaRPr>
          </a:p>
          <a:p>
            <a:pPr marL="361800" indent="-285480">
              <a:lnSpc>
                <a:spcPct val="200000"/>
              </a:lnSpc>
              <a:buClr>
                <a:srgbClr val="405c9a"/>
              </a:buClr>
              <a:buFont typeface="Wingdings" charset="2"/>
              <a:buChar char=""/>
            </a:pPr>
            <a:r>
              <a:rPr b="0" lang="fr-FR" sz="1500" spc="-1" strike="noStrike">
                <a:solidFill>
                  <a:srgbClr val="405c9a"/>
                </a:solidFill>
                <a:latin typeface="Calibri"/>
              </a:rPr>
              <a:t>Approuver</a:t>
            </a:r>
            <a:endParaRPr b="0" lang="fr-FR" sz="1500" spc="-1" strike="noStrike">
              <a:latin typeface="Arial"/>
            </a:endParaRPr>
          </a:p>
          <a:p>
            <a:pPr marL="361800" indent="-285480">
              <a:lnSpc>
                <a:spcPct val="200000"/>
              </a:lnSpc>
              <a:buClr>
                <a:srgbClr val="405c9a"/>
              </a:buClr>
              <a:buFont typeface="Wingdings" charset="2"/>
              <a:buChar char=""/>
            </a:pPr>
            <a:r>
              <a:rPr b="0" lang="fr-FR" sz="1500" spc="-1" strike="noStrike">
                <a:solidFill>
                  <a:srgbClr val="405c9a"/>
                </a:solidFill>
                <a:latin typeface="Calibri"/>
              </a:rPr>
              <a:t>Commenter</a:t>
            </a:r>
            <a:endParaRPr b="0" lang="fr-FR" sz="1500" spc="-1" strike="noStrike">
              <a:latin typeface="Arial"/>
            </a:endParaRPr>
          </a:p>
          <a:p>
            <a:pPr marL="361800" indent="-285480">
              <a:lnSpc>
                <a:spcPct val="200000"/>
              </a:lnSpc>
              <a:buClr>
                <a:srgbClr val="405c9a"/>
              </a:buClr>
              <a:buFont typeface="Wingdings" charset="2"/>
              <a:buChar char=""/>
            </a:pPr>
            <a:r>
              <a:rPr b="0" lang="fr-FR" sz="1500" spc="-1" strike="noStrike">
                <a:solidFill>
                  <a:srgbClr val="405c9a"/>
                </a:solidFill>
                <a:latin typeface="Calibri"/>
              </a:rPr>
              <a:t>Partager</a:t>
            </a:r>
            <a:endParaRPr b="0" lang="fr-FR" sz="1500" spc="-1" strike="noStrike">
              <a:latin typeface="Arial"/>
            </a:endParaRPr>
          </a:p>
          <a:p>
            <a:pPr marL="361800" indent="-285480">
              <a:lnSpc>
                <a:spcPct val="200000"/>
              </a:lnSpc>
              <a:buClr>
                <a:srgbClr val="405c9a"/>
              </a:buClr>
              <a:buFont typeface="Wingdings" charset="2"/>
              <a:buChar char=""/>
            </a:pPr>
            <a:r>
              <a:rPr b="0" lang="fr-FR" sz="1500" spc="-1" strike="noStrike">
                <a:solidFill>
                  <a:srgbClr val="405c9a"/>
                </a:solidFill>
                <a:latin typeface="Calibri"/>
              </a:rPr>
              <a:t>Enrichir</a:t>
            </a:r>
            <a:endParaRPr b="0" lang="fr-FR" sz="1500" spc="-1" strike="noStrike">
              <a:latin typeface="Arial"/>
            </a:endParaRPr>
          </a:p>
          <a:p>
            <a:pPr marL="361800" indent="-285480">
              <a:lnSpc>
                <a:spcPct val="200000"/>
              </a:lnSpc>
              <a:buClr>
                <a:srgbClr val="405c9a"/>
              </a:buClr>
              <a:buFont typeface="Wingdings" charset="2"/>
              <a:buChar char=""/>
            </a:pPr>
            <a:r>
              <a:rPr b="0" lang="fr-FR" sz="1500" spc="-1" strike="noStrike">
                <a:solidFill>
                  <a:srgbClr val="405c9a"/>
                </a:solidFill>
                <a:latin typeface="Calibri"/>
              </a:rPr>
              <a:t>S’inscrire à des alertes</a:t>
            </a:r>
            <a:endParaRPr b="0" lang="fr-FR" sz="1500" spc="-1" strike="noStrike">
              <a:latin typeface="Arial"/>
            </a:endParaRPr>
          </a:p>
        </p:txBody>
      </p:sp>
      <p:pic>
        <p:nvPicPr>
          <p:cNvPr id="977" name="Picture 6" descr="Icône Vérifier, vérifié, appliquer, faire"/>
          <p:cNvPicPr/>
          <p:nvPr/>
        </p:nvPicPr>
        <p:blipFill>
          <a:blip r:embed="rId4"/>
          <a:stretch/>
        </p:blipFill>
        <p:spPr>
          <a:xfrm>
            <a:off x="4912560" y="5231880"/>
            <a:ext cx="359640" cy="359640"/>
          </a:xfrm>
          <a:prstGeom prst="rect">
            <a:avLst/>
          </a:prstGeom>
          <a:ln w="0">
            <a:noFill/>
          </a:ln>
        </p:spPr>
      </p:pic>
      <p:pic>
        <p:nvPicPr>
          <p:cNvPr id="978" name="Picture 20" descr="Icône Info, informations, message"/>
          <p:cNvPicPr/>
          <p:nvPr/>
        </p:nvPicPr>
        <p:blipFill>
          <a:blip r:embed="rId5"/>
          <a:stretch/>
        </p:blipFill>
        <p:spPr>
          <a:xfrm>
            <a:off x="4912560" y="3847680"/>
            <a:ext cx="359640" cy="359640"/>
          </a:xfrm>
          <a:prstGeom prst="rect">
            <a:avLst/>
          </a:prstGeom>
          <a:ln w="0">
            <a:noFill/>
          </a:ln>
        </p:spPr>
      </p:pic>
      <p:pic>
        <p:nvPicPr>
          <p:cNvPr id="979" name="Picture 2" descr="Icône Partager, symbole"/>
          <p:cNvPicPr/>
          <p:nvPr/>
        </p:nvPicPr>
        <p:blipFill>
          <a:blip r:embed="rId6"/>
          <a:stretch/>
        </p:blipFill>
        <p:spPr>
          <a:xfrm>
            <a:off x="4912560" y="4309200"/>
            <a:ext cx="359640" cy="359640"/>
          </a:xfrm>
          <a:prstGeom prst="rect">
            <a:avLst/>
          </a:prstGeom>
          <a:ln w="0">
            <a:noFill/>
          </a:ln>
        </p:spPr>
      </p:pic>
      <p:pic>
        <p:nvPicPr>
          <p:cNvPr id="980" name="Picture 4" descr="Icône Idée, lampe, lumière"/>
          <p:cNvPicPr/>
          <p:nvPr/>
        </p:nvPicPr>
        <p:blipFill>
          <a:blip r:embed="rId7"/>
          <a:stretch/>
        </p:blipFill>
        <p:spPr>
          <a:xfrm>
            <a:off x="4912560" y="4770360"/>
            <a:ext cx="359640" cy="359640"/>
          </a:xfrm>
          <a:prstGeom prst="rect">
            <a:avLst/>
          </a:prstGeom>
          <a:ln w="0">
            <a:noFill/>
          </a:ln>
        </p:spPr>
      </p:pic>
      <p:pic>
        <p:nvPicPr>
          <p:cNvPr id="981" name="Picture 2" descr="Icône parfait, ok"/>
          <p:cNvPicPr/>
          <p:nvPr/>
        </p:nvPicPr>
        <p:blipFill>
          <a:blip r:embed="rId8"/>
          <a:stretch/>
        </p:blipFill>
        <p:spPr>
          <a:xfrm>
            <a:off x="4912560" y="3386520"/>
            <a:ext cx="359640" cy="359640"/>
          </a:xfrm>
          <a:prstGeom prst="rect">
            <a:avLst/>
          </a:prstGeom>
          <a:ln w="0">
            <a:noFill/>
          </a:ln>
        </p:spPr>
      </p:pic>
      <p:pic>
        <p:nvPicPr>
          <p:cNvPr id="982" name="Picture 18" descr="Icône visibilité"/>
          <p:cNvPicPr/>
          <p:nvPr/>
        </p:nvPicPr>
        <p:blipFill>
          <a:blip r:embed="rId9"/>
          <a:stretch/>
        </p:blipFill>
        <p:spPr>
          <a:xfrm>
            <a:off x="4912560" y="2463840"/>
            <a:ext cx="359640" cy="359640"/>
          </a:xfrm>
          <a:prstGeom prst="rect">
            <a:avLst/>
          </a:prstGeom>
          <a:ln w="0">
            <a:noFill/>
          </a:ln>
        </p:spPr>
      </p:pic>
      <p:pic>
        <p:nvPicPr>
          <p:cNvPr id="983" name="Picture 8" descr="Icône paquet, suivi"/>
          <p:cNvPicPr/>
          <p:nvPr/>
        </p:nvPicPr>
        <p:blipFill>
          <a:blip r:embed="rId10"/>
          <a:stretch/>
        </p:blipFill>
        <p:spPr>
          <a:xfrm>
            <a:off x="4912560" y="2925000"/>
            <a:ext cx="359640" cy="359640"/>
          </a:xfrm>
          <a:prstGeom prst="rect">
            <a:avLst/>
          </a:prstGeom>
          <a:ln w="0">
            <a:noFill/>
          </a:ln>
        </p:spPr>
      </p:pic>
      <p:sp>
        <p:nvSpPr>
          <p:cNvPr id="984"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ffffff"/>
                </a:solidFill>
                <a:latin typeface="Calibri"/>
              </a:rPr>
              <a:t>VOTRE PARCOURS UTILISATEUR</a:t>
            </a:r>
            <a:endParaRPr b="0" lang="fr-FR"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85" name="Groupe 2"/>
          <p:cNvGrpSpPr/>
          <p:nvPr/>
        </p:nvGrpSpPr>
        <p:grpSpPr>
          <a:xfrm>
            <a:off x="104400" y="2149200"/>
            <a:ext cx="7381080" cy="4027320"/>
            <a:chOff x="104400" y="2149200"/>
            <a:chExt cx="7381080" cy="4027320"/>
          </a:xfrm>
        </p:grpSpPr>
        <p:sp>
          <p:nvSpPr>
            <p:cNvPr id="986" name="Rectangle 69"/>
            <p:cNvSpPr/>
            <p:nvPr/>
          </p:nvSpPr>
          <p:spPr>
            <a:xfrm flipH="1" rot="19923000">
              <a:off x="1055160" y="532260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grpSp>
          <p:nvGrpSpPr>
            <p:cNvPr id="987" name="Groupe 3"/>
            <p:cNvGrpSpPr/>
            <p:nvPr/>
          </p:nvGrpSpPr>
          <p:grpSpPr>
            <a:xfrm>
              <a:off x="104400" y="2149200"/>
              <a:ext cx="1275480" cy="3266280"/>
              <a:chOff x="104400" y="2149200"/>
              <a:chExt cx="1275480" cy="3266280"/>
            </a:xfrm>
          </p:grpSpPr>
          <p:sp>
            <p:nvSpPr>
              <p:cNvPr id="988" name="Rectangle 67"/>
              <p:cNvSpPr/>
              <p:nvPr/>
            </p:nvSpPr>
            <p:spPr>
              <a:xfrm flipH="1" rot="19377000">
                <a:off x="500400" y="244188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grpSp>
            <p:nvGrpSpPr>
              <p:cNvPr id="989" name="Groupe 27"/>
              <p:cNvGrpSpPr/>
              <p:nvPr/>
            </p:nvGrpSpPr>
            <p:grpSpPr>
              <a:xfrm>
                <a:off x="104400" y="2149200"/>
                <a:ext cx="1275480" cy="3266280"/>
                <a:chOff x="104400" y="2149200"/>
                <a:chExt cx="1275480" cy="3266280"/>
              </a:xfrm>
            </p:grpSpPr>
            <p:sp>
              <p:nvSpPr>
                <p:cNvPr id="990" name="Rectangle 29"/>
                <p:cNvSpPr/>
                <p:nvPr/>
              </p:nvSpPr>
              <p:spPr>
                <a:xfrm flipH="1" rot="21321000">
                  <a:off x="725040" y="3249360"/>
                  <a:ext cx="96840" cy="3790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1" name="Rectangle 30"/>
                <p:cNvSpPr/>
                <p:nvPr/>
              </p:nvSpPr>
              <p:spPr>
                <a:xfrm flipH="1" rot="19923000">
                  <a:off x="951120" y="387576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2" name="Rectangle 31"/>
                <p:cNvSpPr/>
                <p:nvPr/>
              </p:nvSpPr>
              <p:spPr>
                <a:xfrm flipH="1" rot="1319400">
                  <a:off x="1005480" y="459612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993" name="Cercle : creux 35"/>
                <p:cNvSpPr/>
                <p:nvPr/>
              </p:nvSpPr>
              <p:spPr>
                <a:xfrm>
                  <a:off x="610920" y="3563280"/>
                  <a:ext cx="430200" cy="437760"/>
                </a:xfrm>
                <a:prstGeom prst="donut">
                  <a:avLst>
                    <a:gd name="adj" fmla="val 25000"/>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sp>
              <p:nvSpPr>
                <p:cNvPr id="994" name="Cercle : creux 36"/>
                <p:cNvSpPr/>
                <p:nvPr/>
              </p:nvSpPr>
              <p:spPr>
                <a:xfrm>
                  <a:off x="949680" y="4270320"/>
                  <a:ext cx="430200" cy="437760"/>
                </a:xfrm>
                <a:prstGeom prst="donut">
                  <a:avLst>
                    <a:gd name="adj" fmla="val 25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995" name="Cercle : creux 37"/>
                <p:cNvSpPr/>
                <p:nvPr/>
              </p:nvSpPr>
              <p:spPr>
                <a:xfrm>
                  <a:off x="694800" y="4977720"/>
                  <a:ext cx="430200" cy="437760"/>
                </a:xfrm>
                <a:prstGeom prst="donut">
                  <a:avLst>
                    <a:gd name="adj" fmla="val 25000"/>
                  </a:avLst>
                </a:prstGeom>
                <a:solidFill>
                  <a:srgbClr val="7030a0"/>
                </a:solidFill>
                <a:ln>
                  <a:noFill/>
                </a:ln>
              </p:spPr>
              <p:style>
                <a:lnRef idx="2">
                  <a:schemeClr val="accent1">
                    <a:shade val="50000"/>
                  </a:schemeClr>
                </a:lnRef>
                <a:fillRef idx="1">
                  <a:schemeClr val="accent1"/>
                </a:fillRef>
                <a:effectRef idx="0">
                  <a:schemeClr val="accent1"/>
                </a:effectRef>
                <a:fontRef idx="minor"/>
              </p:style>
            </p:sp>
            <p:sp>
              <p:nvSpPr>
                <p:cNvPr id="996" name="Cercle : creux 34"/>
                <p:cNvSpPr/>
                <p:nvPr/>
              </p:nvSpPr>
              <p:spPr>
                <a:xfrm>
                  <a:off x="498960" y="2856240"/>
                  <a:ext cx="430200" cy="437760"/>
                </a:xfrm>
                <a:prstGeom prst="donut">
                  <a:avLst>
                    <a:gd name="adj" fmla="val 25000"/>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p:style>
            </p:sp>
            <p:sp>
              <p:nvSpPr>
                <p:cNvPr id="997" name="Cercle : creux 33"/>
                <p:cNvSpPr/>
                <p:nvPr/>
              </p:nvSpPr>
              <p:spPr>
                <a:xfrm>
                  <a:off x="104400" y="2149200"/>
                  <a:ext cx="430200" cy="437760"/>
                </a:xfrm>
                <a:prstGeom prst="donut">
                  <a:avLst>
                    <a:gd name="adj" fmla="val 2500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p:style>
            </p:sp>
          </p:grpSp>
        </p:grpSp>
        <p:sp>
          <p:nvSpPr>
            <p:cNvPr id="998" name="ZoneTexte 39"/>
            <p:cNvSpPr/>
            <p:nvPr/>
          </p:nvSpPr>
          <p:spPr>
            <a:xfrm>
              <a:off x="642240" y="219744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 </a:t>
              </a:r>
              <a:r>
                <a:rPr b="1" lang="fr-FR" sz="1400" spc="-1" strike="noStrike">
                  <a:solidFill>
                    <a:srgbClr val="1f4e79"/>
                  </a:solidFill>
                  <a:latin typeface="Calibri"/>
                </a:rPr>
                <a:t>1. Ouvrez l'application sur votre smartphone</a:t>
              </a:r>
              <a:endParaRPr b="0" lang="fr-FR" sz="1400" spc="-1" strike="noStrike">
                <a:latin typeface="Arial"/>
              </a:endParaRPr>
            </a:p>
          </p:txBody>
        </p:sp>
        <p:sp>
          <p:nvSpPr>
            <p:cNvPr id="999" name="ZoneTexte 40"/>
            <p:cNvSpPr/>
            <p:nvPr/>
          </p:nvSpPr>
          <p:spPr>
            <a:xfrm>
              <a:off x="1062360" y="275904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2. Créez-vous un compte en quelques clics, ou</a:t>
              </a:r>
              <a:endParaRPr b="0" lang="fr-FR" sz="1400" spc="-1" strike="noStrike">
                <a:latin typeface="Arial"/>
              </a:endParaRPr>
            </a:p>
            <a:p>
              <a:pPr marL="181080">
                <a:lnSpc>
                  <a:spcPct val="100000"/>
                </a:lnSpc>
              </a:pPr>
              <a:r>
                <a:rPr b="1" lang="fr-FR" sz="1400" spc="-1" strike="noStrike">
                  <a:solidFill>
                    <a:srgbClr val="1f4e79"/>
                  </a:solidFill>
                  <a:latin typeface="Calibri"/>
                </a:rPr>
                <a:t>Si vous avez déjà un compte, passez à l’étape 3</a:t>
              </a:r>
              <a:endParaRPr b="0" lang="fr-FR" sz="1400" spc="-1" strike="noStrike">
                <a:latin typeface="Arial"/>
              </a:endParaRPr>
            </a:p>
          </p:txBody>
        </p:sp>
        <p:sp>
          <p:nvSpPr>
            <p:cNvPr id="1000" name="ZoneTexte 41"/>
            <p:cNvSpPr/>
            <p:nvPr/>
          </p:nvSpPr>
          <p:spPr>
            <a:xfrm>
              <a:off x="1150920" y="360036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3. Connectez-vous</a:t>
              </a:r>
              <a:endParaRPr b="0" lang="fr-FR" sz="1400" spc="-1" strike="noStrike">
                <a:latin typeface="Arial"/>
              </a:endParaRPr>
            </a:p>
          </p:txBody>
        </p:sp>
        <p:sp>
          <p:nvSpPr>
            <p:cNvPr id="1001" name="ZoneTexte 42"/>
            <p:cNvSpPr/>
            <p:nvPr/>
          </p:nvSpPr>
          <p:spPr>
            <a:xfrm>
              <a:off x="1512360" y="431100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4. Traitez les signalements de votre zone administrative</a:t>
              </a:r>
              <a:endParaRPr b="0" lang="fr-FR" sz="1400" spc="-1" strike="noStrike">
                <a:latin typeface="Arial"/>
              </a:endParaRPr>
            </a:p>
          </p:txBody>
        </p:sp>
        <p:sp>
          <p:nvSpPr>
            <p:cNvPr id="1002" name="ZoneTexte 43"/>
            <p:cNvSpPr/>
            <p:nvPr/>
          </p:nvSpPr>
          <p:spPr>
            <a:xfrm>
              <a:off x="1653840" y="565992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ffffff"/>
                  </a:solidFill>
                  <a:latin typeface="Calibri"/>
                </a:rPr>
                <a:t>6. Modifier le statut des signalements en fonction du traitement (Lu, en cours de traitement, Traité/réglé). Consultez et pilotez le tableau de bord</a:t>
              </a:r>
              <a:endParaRPr b="0" lang="fr-FR" sz="1400" spc="-1" strike="noStrike">
                <a:latin typeface="Arial"/>
              </a:endParaRPr>
            </a:p>
          </p:txBody>
        </p:sp>
        <p:sp>
          <p:nvSpPr>
            <p:cNvPr id="1003" name="Cercle : creux 68"/>
            <p:cNvSpPr/>
            <p:nvPr/>
          </p:nvSpPr>
          <p:spPr>
            <a:xfrm>
              <a:off x="1081440" y="5725080"/>
              <a:ext cx="430200" cy="437760"/>
            </a:xfrm>
            <a:prstGeom prst="donut">
              <a:avLst>
                <a:gd name="adj"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004" name="ZoneTexte 70"/>
            <p:cNvSpPr/>
            <p:nvPr/>
          </p:nvSpPr>
          <p:spPr>
            <a:xfrm>
              <a:off x="1175400" y="497772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ffffff"/>
                  </a:solidFill>
                  <a:latin typeface="Calibri"/>
                </a:rPr>
                <a:t>5. Si nécessaire, mettez un appel à services en visibilité aux Professionnels</a:t>
              </a:r>
              <a:endParaRPr b="0" lang="fr-FR" sz="1400" spc="-1" strike="noStrike">
                <a:latin typeface="Arial"/>
              </a:endParaRPr>
            </a:p>
            <a:p>
              <a:pPr marL="181080">
                <a:lnSpc>
                  <a:spcPct val="100000"/>
                </a:lnSpc>
              </a:pPr>
              <a:r>
                <a:rPr b="1" lang="fr-FR" sz="1400" spc="-1" strike="noStrike">
                  <a:solidFill>
                    <a:srgbClr val="ffffff"/>
                  </a:solidFill>
                  <a:latin typeface="Calibri"/>
                </a:rPr>
                <a:t>Choisissez et confiez le dossier à un Professionnel qui s’est proposé</a:t>
              </a:r>
              <a:endParaRPr b="0" lang="fr-FR" sz="1400" spc="-1" strike="noStrike">
                <a:latin typeface="Arial"/>
              </a:endParaRPr>
            </a:p>
          </p:txBody>
        </p:sp>
      </p:grpSp>
      <p:sp>
        <p:nvSpPr>
          <p:cNvPr id="1005"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5202B950-D6B1-4D2E-8FB2-64030738FF2A}"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1006" name="Groupe 44"/>
          <p:cNvGrpSpPr/>
          <p:nvPr/>
        </p:nvGrpSpPr>
        <p:grpSpPr>
          <a:xfrm>
            <a:off x="1638360" y="487080"/>
            <a:ext cx="8914680" cy="527400"/>
            <a:chOff x="1638360" y="487080"/>
            <a:chExt cx="8914680" cy="527400"/>
          </a:xfrm>
        </p:grpSpPr>
        <p:sp>
          <p:nvSpPr>
            <p:cNvPr id="1007" name="Connecteur droit 5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1008" name="Connecteur droit 5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1009" name="Groupe 57"/>
            <p:cNvGrpSpPr/>
            <p:nvPr/>
          </p:nvGrpSpPr>
          <p:grpSpPr>
            <a:xfrm>
              <a:off x="5845320" y="487080"/>
              <a:ext cx="501120" cy="527400"/>
              <a:chOff x="5845320" y="487080"/>
              <a:chExt cx="501120" cy="527400"/>
            </a:xfrm>
          </p:grpSpPr>
          <p:sp>
            <p:nvSpPr>
              <p:cNvPr id="1010" name="Rectangle 5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011" name="Groupe 59"/>
              <p:cNvGrpSpPr/>
              <p:nvPr/>
            </p:nvGrpSpPr>
            <p:grpSpPr>
              <a:xfrm>
                <a:off x="5869080" y="531360"/>
                <a:ext cx="453960" cy="438840"/>
                <a:chOff x="5869080" y="531360"/>
                <a:chExt cx="453960" cy="438840"/>
              </a:xfrm>
            </p:grpSpPr>
            <p:grpSp>
              <p:nvGrpSpPr>
                <p:cNvPr id="1012" name="Groupe 60"/>
                <p:cNvGrpSpPr/>
                <p:nvPr/>
              </p:nvGrpSpPr>
              <p:grpSpPr>
                <a:xfrm>
                  <a:off x="5869080" y="645840"/>
                  <a:ext cx="353160" cy="324360"/>
                  <a:chOff x="5869080" y="645840"/>
                  <a:chExt cx="353160" cy="324360"/>
                </a:xfrm>
              </p:grpSpPr>
              <p:sp>
                <p:nvSpPr>
                  <p:cNvPr id="1013" name="Rectangle 6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014" name="Rectangle 6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015" name="Groupe 61"/>
                <p:cNvGrpSpPr/>
                <p:nvPr/>
              </p:nvGrpSpPr>
              <p:grpSpPr>
                <a:xfrm>
                  <a:off x="5969880" y="531360"/>
                  <a:ext cx="353160" cy="324360"/>
                  <a:chOff x="5969880" y="531360"/>
                  <a:chExt cx="353160" cy="324360"/>
                </a:xfrm>
              </p:grpSpPr>
              <p:sp>
                <p:nvSpPr>
                  <p:cNvPr id="1016" name="Rectangle 6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017" name="Rectangle 6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1018" name="Picture 8" descr="Icône institution"/>
          <p:cNvPicPr/>
          <p:nvPr/>
        </p:nvPicPr>
        <p:blipFill>
          <a:blip r:embed="rId1">
            <a:extLst>
              <a:ext uri="{BEBA8EAE-BF5A-486C-A8C5-ECC9F3942E4B}">
                <a14:imgProps xmlns:a14="http://schemas.microsoft.com/office/drawing/2010/main">
                  <a14:imgLayer r:embed="rId10">
                    <a14:imgEffect>
                      <a14:saturation sat="0"/>
                    </a14:imgEffect>
                  </a14:imgLayer>
                </a14:imgProps>
              </a:ext>
            </a:extLst>
          </a:blip>
          <a:stretch/>
        </p:blipFill>
        <p:spPr>
          <a:xfrm>
            <a:off x="11058480" y="157680"/>
            <a:ext cx="814320" cy="658440"/>
          </a:xfrm>
          <a:prstGeom prst="rect">
            <a:avLst/>
          </a:prstGeom>
          <a:ln w="0">
            <a:noFill/>
          </a:ln>
        </p:spPr>
      </p:pic>
      <p:sp>
        <p:nvSpPr>
          <p:cNvPr id="1019"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203864"/>
                </a:solidFill>
                <a:latin typeface="Calibri"/>
              </a:rPr>
              <a:t>PARCOURS UTILISATEUR – ADMINISTRATIONS (1/2)</a:t>
            </a:r>
            <a:endParaRPr b="0" lang="fr-FR" sz="2400" spc="-1" strike="noStrike">
              <a:latin typeface="Arial"/>
            </a:endParaRPr>
          </a:p>
        </p:txBody>
      </p:sp>
      <p:grpSp>
        <p:nvGrpSpPr>
          <p:cNvPr id="1020" name="Groupe 4"/>
          <p:cNvGrpSpPr/>
          <p:nvPr/>
        </p:nvGrpSpPr>
        <p:grpSpPr>
          <a:xfrm>
            <a:off x="7024320" y="2067120"/>
            <a:ext cx="3432960" cy="4284000"/>
            <a:chOff x="7024320" y="2067120"/>
            <a:chExt cx="3432960" cy="4284000"/>
          </a:xfrm>
        </p:grpSpPr>
        <p:pic>
          <p:nvPicPr>
            <p:cNvPr id="1021" name="Picture 2" descr="Vente flash téléphone portable, promo smartphone - SFR Altice"/>
            <p:cNvPicPr/>
            <p:nvPr/>
          </p:nvPicPr>
          <p:blipFill>
            <a:blip r:embed="rId2"/>
            <a:stretch/>
          </p:blipFill>
          <p:spPr>
            <a:xfrm>
              <a:off x="7024320" y="2067120"/>
              <a:ext cx="3432960" cy="4284000"/>
            </a:xfrm>
            <a:prstGeom prst="rect">
              <a:avLst/>
            </a:prstGeom>
            <a:ln w="0">
              <a:noFill/>
            </a:ln>
          </p:spPr>
        </p:pic>
        <p:pic>
          <p:nvPicPr>
            <p:cNvPr id="1022" name="Image 51" descr=""/>
            <p:cNvPicPr/>
            <p:nvPr/>
          </p:nvPicPr>
          <p:blipFill>
            <a:blip r:embed="rId3"/>
            <a:stretch/>
          </p:blipFill>
          <p:spPr>
            <a:xfrm>
              <a:off x="7735680" y="2286720"/>
              <a:ext cx="2022840" cy="3858840"/>
            </a:xfrm>
            <a:prstGeom prst="rect">
              <a:avLst/>
            </a:prstGeom>
            <a:ln w="0">
              <a:noFill/>
            </a:ln>
            <a:effectLst>
              <a:softEdge rad="31680"/>
            </a:effectLst>
          </p:spPr>
        </p:pic>
        <p:sp>
          <p:nvSpPr>
            <p:cNvPr id="1023" name="Cadre 52"/>
            <p:cNvSpPr/>
            <p:nvPr/>
          </p:nvSpPr>
          <p:spPr>
            <a:xfrm>
              <a:off x="8938440" y="3129840"/>
              <a:ext cx="767880" cy="354600"/>
            </a:xfrm>
            <a:prstGeom prst="frame">
              <a:avLst>
                <a:gd name="adj1" fmla="val 125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p:style>
        </p:sp>
      </p:grpSp>
      <p:pic>
        <p:nvPicPr>
          <p:cNvPr id="1024" name="Image 6" descr=""/>
          <p:cNvPicPr/>
          <p:nvPr/>
        </p:nvPicPr>
        <p:blipFill>
          <a:blip r:embed="rId4"/>
          <a:stretch/>
        </p:blipFill>
        <p:spPr>
          <a:xfrm>
            <a:off x="10121760" y="2509560"/>
            <a:ext cx="1742760" cy="33411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25" name="Groupe 44"/>
          <p:cNvGrpSpPr/>
          <p:nvPr/>
        </p:nvGrpSpPr>
        <p:grpSpPr>
          <a:xfrm>
            <a:off x="1638360" y="487080"/>
            <a:ext cx="8914680" cy="527400"/>
            <a:chOff x="1638360" y="487080"/>
            <a:chExt cx="8914680" cy="527400"/>
          </a:xfrm>
        </p:grpSpPr>
        <p:sp>
          <p:nvSpPr>
            <p:cNvPr id="1026" name="Connecteur droit 5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1027" name="Connecteur droit 5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1028" name="Groupe 57"/>
            <p:cNvGrpSpPr/>
            <p:nvPr/>
          </p:nvGrpSpPr>
          <p:grpSpPr>
            <a:xfrm>
              <a:off x="5845320" y="487080"/>
              <a:ext cx="501120" cy="527400"/>
              <a:chOff x="5845320" y="487080"/>
              <a:chExt cx="501120" cy="527400"/>
            </a:xfrm>
          </p:grpSpPr>
          <p:sp>
            <p:nvSpPr>
              <p:cNvPr id="1029" name="Rectangle 5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030" name="Groupe 59"/>
              <p:cNvGrpSpPr/>
              <p:nvPr/>
            </p:nvGrpSpPr>
            <p:grpSpPr>
              <a:xfrm>
                <a:off x="5869080" y="531360"/>
                <a:ext cx="453960" cy="438840"/>
                <a:chOff x="5869080" y="531360"/>
                <a:chExt cx="453960" cy="438840"/>
              </a:xfrm>
            </p:grpSpPr>
            <p:grpSp>
              <p:nvGrpSpPr>
                <p:cNvPr id="1031" name="Groupe 60"/>
                <p:cNvGrpSpPr/>
                <p:nvPr/>
              </p:nvGrpSpPr>
              <p:grpSpPr>
                <a:xfrm>
                  <a:off x="5869080" y="645840"/>
                  <a:ext cx="353160" cy="324360"/>
                  <a:chOff x="5869080" y="645840"/>
                  <a:chExt cx="353160" cy="324360"/>
                </a:xfrm>
              </p:grpSpPr>
              <p:sp>
                <p:nvSpPr>
                  <p:cNvPr id="1032" name="Rectangle 6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033" name="Rectangle 6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034" name="Groupe 61"/>
                <p:cNvGrpSpPr/>
                <p:nvPr/>
              </p:nvGrpSpPr>
              <p:grpSpPr>
                <a:xfrm>
                  <a:off x="5969880" y="531360"/>
                  <a:ext cx="353160" cy="324360"/>
                  <a:chOff x="5969880" y="531360"/>
                  <a:chExt cx="353160" cy="324360"/>
                </a:xfrm>
              </p:grpSpPr>
              <p:sp>
                <p:nvSpPr>
                  <p:cNvPr id="1035" name="Rectangle 6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036" name="Rectangle 6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1037" name="Picture 8" descr="Icône institution"/>
          <p:cNvPicPr/>
          <p:nvPr/>
        </p:nvPicPr>
        <p:blipFill>
          <a:blip r:embed="rId1">
            <a:extLst>
              <a:ext uri="{BEBA8EAE-BF5A-486C-A8C5-ECC9F3942E4B}">
                <a14:imgProps xmlns:a14="http://schemas.microsoft.com/office/drawing/2010/main">
                  <a14:imgLayer r:embed="rId10">
                    <a14:imgEffect>
                      <a14:saturation sat="0"/>
                    </a14:imgEffect>
                  </a14:imgLayer>
                </a14:imgProps>
              </a:ext>
            </a:extLst>
          </a:blip>
          <a:stretch/>
        </p:blipFill>
        <p:spPr>
          <a:xfrm>
            <a:off x="11058480" y="157680"/>
            <a:ext cx="814320" cy="658440"/>
          </a:xfrm>
          <a:prstGeom prst="rect">
            <a:avLst/>
          </a:prstGeom>
          <a:ln w="0">
            <a:noFill/>
          </a:ln>
        </p:spPr>
      </p:pic>
      <p:sp>
        <p:nvSpPr>
          <p:cNvPr id="1038"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203864"/>
                </a:solidFill>
                <a:latin typeface="Calibri"/>
              </a:rPr>
              <a:t>PARCOURS UTILISATEUR – ADMINISTRATIONS (2/2)</a:t>
            </a:r>
            <a:endParaRPr b="0" lang="fr-FR" sz="2400" spc="-1" strike="noStrike">
              <a:latin typeface="Arial"/>
            </a:endParaRPr>
          </a:p>
        </p:txBody>
      </p:sp>
      <p:sp>
        <p:nvSpPr>
          <p:cNvPr id="1039" name="ZoneTexte 147"/>
          <p:cNvSpPr/>
          <p:nvPr/>
        </p:nvSpPr>
        <p:spPr>
          <a:xfrm>
            <a:off x="900720" y="6153480"/>
            <a:ext cx="2159640" cy="6379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Light"/>
              </a:rPr>
              <a:t>2. Créez-vous un compte en quelques clics  et  c</a:t>
            </a:r>
            <a:r>
              <a:rPr b="1" lang="fr-FR" sz="1200" spc="-1" strike="noStrike">
                <a:solidFill>
                  <a:srgbClr val="ffffff"/>
                </a:solidFill>
                <a:latin typeface="Calibri"/>
              </a:rPr>
              <a:t>onnectez-vous</a:t>
            </a:r>
            <a:endParaRPr b="0" lang="fr-FR" sz="1200" spc="-1" strike="noStrike">
              <a:latin typeface="Arial"/>
            </a:endParaRPr>
          </a:p>
        </p:txBody>
      </p:sp>
      <p:sp>
        <p:nvSpPr>
          <p:cNvPr id="1040" name="ZoneTexte 149"/>
          <p:cNvSpPr/>
          <p:nvPr/>
        </p:nvSpPr>
        <p:spPr>
          <a:xfrm>
            <a:off x="3916080" y="6153480"/>
            <a:ext cx="215964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4. Consultez les signalements de votre zone administrative</a:t>
            </a:r>
            <a:endParaRPr b="0" lang="fr-FR" sz="1200" spc="-1" strike="noStrike">
              <a:latin typeface="Arial"/>
            </a:endParaRPr>
          </a:p>
        </p:txBody>
      </p:sp>
      <p:sp>
        <p:nvSpPr>
          <p:cNvPr id="1041" name="ZoneTexte 150"/>
          <p:cNvSpPr/>
          <p:nvPr/>
        </p:nvSpPr>
        <p:spPr>
          <a:xfrm>
            <a:off x="6931440" y="6153480"/>
            <a:ext cx="2159640" cy="6379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5. Traitez les signalements</a:t>
            </a:r>
            <a:endParaRPr b="0" lang="fr-FR" sz="1200" spc="-1" strike="noStrike">
              <a:latin typeface="Arial"/>
            </a:endParaRPr>
          </a:p>
          <a:p>
            <a:pPr algn="ctr">
              <a:lnSpc>
                <a:spcPct val="100000"/>
              </a:lnSpc>
            </a:pPr>
            <a:r>
              <a:rPr b="1" lang="fr-FR" sz="1200" spc="-1" strike="noStrike">
                <a:solidFill>
                  <a:srgbClr val="ffffff"/>
                </a:solidFill>
                <a:latin typeface="Calibri"/>
              </a:rPr>
              <a:t>ou</a:t>
            </a:r>
            <a:endParaRPr b="0" lang="fr-FR" sz="1200" spc="-1" strike="noStrike">
              <a:latin typeface="Arial"/>
            </a:endParaRPr>
          </a:p>
          <a:p>
            <a:pPr algn="ctr">
              <a:lnSpc>
                <a:spcPct val="100000"/>
              </a:lnSpc>
            </a:pPr>
            <a:r>
              <a:rPr b="1" lang="fr-FR" sz="1200" spc="-1" strike="noStrike">
                <a:solidFill>
                  <a:srgbClr val="ffffff"/>
                </a:solidFill>
                <a:latin typeface="Calibri"/>
              </a:rPr>
              <a:t>Confiez-les à un Professionnel</a:t>
            </a:r>
            <a:endParaRPr b="0" lang="fr-FR" sz="1200" spc="-1" strike="noStrike">
              <a:latin typeface="Arial"/>
            </a:endParaRPr>
          </a:p>
        </p:txBody>
      </p:sp>
      <p:sp>
        <p:nvSpPr>
          <p:cNvPr id="1042" name="ZoneTexte 151"/>
          <p:cNvSpPr/>
          <p:nvPr/>
        </p:nvSpPr>
        <p:spPr>
          <a:xfrm>
            <a:off x="9771840" y="6153480"/>
            <a:ext cx="2159640" cy="8204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6. Consultez le tableau de bord des signalements de votre zone administrative</a:t>
            </a:r>
            <a:endParaRPr b="0" lang="fr-FR" sz="1200" spc="-1" strike="noStrike">
              <a:latin typeface="Arial"/>
            </a:endParaRPr>
          </a:p>
          <a:p>
            <a:pPr algn="ctr">
              <a:lnSpc>
                <a:spcPct val="100000"/>
              </a:lnSpc>
            </a:pPr>
            <a:endParaRPr b="0" lang="fr-FR" sz="1200" spc="-1" strike="noStrike">
              <a:latin typeface="Arial"/>
            </a:endParaRPr>
          </a:p>
        </p:txBody>
      </p:sp>
      <p:grpSp>
        <p:nvGrpSpPr>
          <p:cNvPr id="1043" name="Groupe 2"/>
          <p:cNvGrpSpPr/>
          <p:nvPr/>
        </p:nvGrpSpPr>
        <p:grpSpPr>
          <a:xfrm>
            <a:off x="3279240" y="1816560"/>
            <a:ext cx="3432960" cy="4284000"/>
            <a:chOff x="3279240" y="1816560"/>
            <a:chExt cx="3432960" cy="4284000"/>
          </a:xfrm>
        </p:grpSpPr>
        <p:pic>
          <p:nvPicPr>
            <p:cNvPr id="1044" name="Picture 2" descr="Vente flash téléphone portable, promo smartphone - SFR Altice"/>
            <p:cNvPicPr/>
            <p:nvPr/>
          </p:nvPicPr>
          <p:blipFill>
            <a:blip r:embed="rId2"/>
            <a:stretch/>
          </p:blipFill>
          <p:spPr>
            <a:xfrm>
              <a:off x="3279240" y="1816560"/>
              <a:ext cx="3432960" cy="4284000"/>
            </a:xfrm>
            <a:prstGeom prst="rect">
              <a:avLst/>
            </a:prstGeom>
            <a:ln w="0">
              <a:noFill/>
            </a:ln>
          </p:spPr>
        </p:pic>
        <p:pic>
          <p:nvPicPr>
            <p:cNvPr id="1045" name="Image 152" descr=""/>
            <p:cNvPicPr/>
            <p:nvPr/>
          </p:nvPicPr>
          <p:blipFill>
            <a:blip r:embed="rId3"/>
            <a:stretch/>
          </p:blipFill>
          <p:spPr>
            <a:xfrm>
              <a:off x="3987000" y="2041560"/>
              <a:ext cx="2042640" cy="3853800"/>
            </a:xfrm>
            <a:prstGeom prst="rect">
              <a:avLst/>
            </a:prstGeom>
            <a:ln w="0">
              <a:noFill/>
            </a:ln>
            <a:effectLst>
              <a:softEdge rad="31680"/>
            </a:effectLst>
          </p:spPr>
        </p:pic>
      </p:grpSp>
      <p:grpSp>
        <p:nvGrpSpPr>
          <p:cNvPr id="1046" name="Groupe 3"/>
          <p:cNvGrpSpPr/>
          <p:nvPr/>
        </p:nvGrpSpPr>
        <p:grpSpPr>
          <a:xfrm>
            <a:off x="6294600" y="1816560"/>
            <a:ext cx="3432960" cy="4284000"/>
            <a:chOff x="6294600" y="1816560"/>
            <a:chExt cx="3432960" cy="4284000"/>
          </a:xfrm>
        </p:grpSpPr>
        <p:pic>
          <p:nvPicPr>
            <p:cNvPr id="1047" name="Picture 2" descr="Vente flash téléphone portable, promo smartphone - SFR Altice"/>
            <p:cNvPicPr/>
            <p:nvPr/>
          </p:nvPicPr>
          <p:blipFill>
            <a:blip r:embed="rId4"/>
            <a:stretch/>
          </p:blipFill>
          <p:spPr>
            <a:xfrm>
              <a:off x="6294600" y="1816560"/>
              <a:ext cx="3432960" cy="4284000"/>
            </a:xfrm>
            <a:prstGeom prst="rect">
              <a:avLst/>
            </a:prstGeom>
            <a:ln w="0">
              <a:noFill/>
            </a:ln>
          </p:spPr>
        </p:pic>
        <p:pic>
          <p:nvPicPr>
            <p:cNvPr id="1048" name="Image 154" descr=""/>
            <p:cNvPicPr/>
            <p:nvPr/>
          </p:nvPicPr>
          <p:blipFill>
            <a:blip r:embed="rId5"/>
            <a:stretch/>
          </p:blipFill>
          <p:spPr>
            <a:xfrm>
              <a:off x="7000200" y="2041560"/>
              <a:ext cx="2042640" cy="3853800"/>
            </a:xfrm>
            <a:prstGeom prst="rect">
              <a:avLst/>
            </a:prstGeom>
            <a:ln w="0">
              <a:noFill/>
            </a:ln>
            <a:effectLst>
              <a:softEdge rad="31680"/>
            </a:effectLst>
          </p:spPr>
        </p:pic>
      </p:grpSp>
      <p:grpSp>
        <p:nvGrpSpPr>
          <p:cNvPr id="1049" name="Groupe 16"/>
          <p:cNvGrpSpPr/>
          <p:nvPr/>
        </p:nvGrpSpPr>
        <p:grpSpPr>
          <a:xfrm>
            <a:off x="263880" y="1816560"/>
            <a:ext cx="3432960" cy="4284000"/>
            <a:chOff x="263880" y="1816560"/>
            <a:chExt cx="3432960" cy="4284000"/>
          </a:xfrm>
        </p:grpSpPr>
        <p:pic>
          <p:nvPicPr>
            <p:cNvPr id="1050" name="Picture 2" descr="Vente flash téléphone portable, promo smartphone - SFR Altice"/>
            <p:cNvPicPr/>
            <p:nvPr/>
          </p:nvPicPr>
          <p:blipFill>
            <a:blip r:embed="rId6"/>
            <a:stretch/>
          </p:blipFill>
          <p:spPr>
            <a:xfrm>
              <a:off x="263880" y="1816560"/>
              <a:ext cx="3432960" cy="4284000"/>
            </a:xfrm>
            <a:prstGeom prst="rect">
              <a:avLst/>
            </a:prstGeom>
            <a:ln w="0">
              <a:noFill/>
            </a:ln>
          </p:spPr>
        </p:pic>
        <p:pic>
          <p:nvPicPr>
            <p:cNvPr id="1051" name="Image 13" descr=""/>
            <p:cNvPicPr/>
            <p:nvPr/>
          </p:nvPicPr>
          <p:blipFill>
            <a:blip r:embed="rId7"/>
            <a:stretch/>
          </p:blipFill>
          <p:spPr>
            <a:xfrm>
              <a:off x="975240" y="2036520"/>
              <a:ext cx="2022840" cy="3858840"/>
            </a:xfrm>
            <a:prstGeom prst="rect">
              <a:avLst/>
            </a:prstGeom>
            <a:ln w="0">
              <a:noFill/>
            </a:ln>
            <a:effectLst>
              <a:softEdge rad="31680"/>
            </a:effectLst>
          </p:spPr>
        </p:pic>
        <p:sp>
          <p:nvSpPr>
            <p:cNvPr id="1052" name="Cadre 155"/>
            <p:cNvSpPr/>
            <p:nvPr/>
          </p:nvSpPr>
          <p:spPr>
            <a:xfrm>
              <a:off x="2178000" y="2879640"/>
              <a:ext cx="767880" cy="354600"/>
            </a:xfrm>
            <a:prstGeom prst="frame">
              <a:avLst>
                <a:gd name="adj1" fmla="val 125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p:style>
        </p:sp>
      </p:grpSp>
      <p:pic>
        <p:nvPicPr>
          <p:cNvPr id="1053" name="Image 21" descr=""/>
          <p:cNvPicPr/>
          <p:nvPr/>
        </p:nvPicPr>
        <p:blipFill>
          <a:blip r:embed="rId8"/>
          <a:stretch/>
        </p:blipFill>
        <p:spPr>
          <a:xfrm>
            <a:off x="9899640" y="928440"/>
            <a:ext cx="1904040" cy="5195160"/>
          </a:xfrm>
          <a:prstGeom prst="rect">
            <a:avLst/>
          </a:prstGeom>
          <a:ln w="0">
            <a:noFill/>
          </a:ln>
        </p:spPr>
      </p:pic>
      <p:sp>
        <p:nvSpPr>
          <p:cNvPr id="1054"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812E4D05-2CAF-4AE5-9F0B-E6FA9E9E3A3D}" type="slidenum">
              <a:rPr b="0" lang="fr-FR" sz="1200" spc="-1" strike="noStrike">
                <a:solidFill>
                  <a:srgbClr val="ffffff"/>
                </a:solidFill>
                <a:latin typeface="Calibri"/>
              </a:rPr>
              <a:t>&lt;number&gt;</a:t>
            </a:fld>
            <a:endParaRPr b="0" lang="fr-FR" sz="1200" spc="-1" strike="noStrike">
              <a:latin typeface="Times New Roman"/>
            </a:endParaRPr>
          </a:p>
        </p:txBody>
      </p:sp>
      <p:sp>
        <p:nvSpPr>
          <p:cNvPr id="1055" name="Triangle isocèle 4"/>
          <p:cNvSpPr/>
          <p:nvPr/>
        </p:nvSpPr>
        <p:spPr>
          <a:xfrm rot="5400000">
            <a:off x="3379680" y="3796560"/>
            <a:ext cx="365400" cy="198000"/>
          </a:xfrm>
          <a:prstGeom prst="triangle">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056" name="Triangle isocèle 33"/>
          <p:cNvSpPr/>
          <p:nvPr/>
        </p:nvSpPr>
        <p:spPr>
          <a:xfrm rot="5400000">
            <a:off x="6340680" y="3796560"/>
            <a:ext cx="365400" cy="198000"/>
          </a:xfrm>
          <a:prstGeom prst="triangle">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057" name="Triangle isocèle 34"/>
          <p:cNvSpPr/>
          <p:nvPr/>
        </p:nvSpPr>
        <p:spPr>
          <a:xfrm rot="5400000">
            <a:off x="9301320" y="3796560"/>
            <a:ext cx="365400" cy="198000"/>
          </a:xfrm>
          <a:prstGeom prst="triangle">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EAFB44EA-6839-4883-BC03-480873DE14BE}" type="slidenum">
              <a:rPr b="0" lang="fr-FR" sz="1200" spc="-1" strike="noStrike">
                <a:solidFill>
                  <a:srgbClr val="ffffff"/>
                </a:solidFill>
                <a:latin typeface="Calibri"/>
              </a:rPr>
              <a:t>&lt;number&gt;</a:t>
            </a:fld>
            <a:endParaRPr b="0" lang="fr-FR" sz="1200" spc="-1" strike="noStrike">
              <a:latin typeface="Times New Roman"/>
            </a:endParaRPr>
          </a:p>
        </p:txBody>
      </p:sp>
      <p:sp>
        <p:nvSpPr>
          <p:cNvPr id="330" name="TextBox 12"/>
          <p:cNvSpPr/>
          <p:nvPr/>
        </p:nvSpPr>
        <p:spPr>
          <a:xfrm>
            <a:off x="2219760" y="2277000"/>
            <a:ext cx="7752240" cy="3723480"/>
          </a:xfrm>
          <a:prstGeom prst="rect">
            <a:avLst/>
          </a:prstGeom>
          <a:noFill/>
          <a:ln w="0">
            <a:noFill/>
          </a:ln>
        </p:spPr>
        <p:style>
          <a:lnRef idx="0"/>
          <a:fillRef idx="0"/>
          <a:effectRef idx="0"/>
          <a:fontRef idx="minor"/>
        </p:style>
        <p:txBody>
          <a:bodyPr lIns="90000" rIns="90000" tIns="45000" bIns="45000">
            <a:noAutofit/>
          </a:bodyPr>
          <a:p>
            <a:pPr algn="ctr">
              <a:lnSpc>
                <a:spcPct val="150000"/>
              </a:lnSpc>
            </a:pPr>
            <a:r>
              <a:rPr b="1" lang="fr-FR" sz="1500" spc="-1" strike="noStrike">
                <a:solidFill>
                  <a:srgbClr val="203864"/>
                </a:solidFill>
                <a:latin typeface="Calibri"/>
                <a:ea typeface="Montserrat Light"/>
              </a:rPr>
              <a:t>Bakary Mallet, fondateur de la startup « YIRIAH » est un expert en sécurité IT. Les  divers projets sur lesquelles il est intervenu au cours des dernières années lui ont donné l'envie de prendre plus d'indépendance et de mettre en œuvre les projets qui lui tenaient à cœur. C'est en 2008 qu’il concrétise son projet d’entrepreneuriat, pour donner naissance en 2017 à la startup « YIRIAH ». </a:t>
            </a:r>
            <a:endParaRPr b="0" lang="fr-FR" sz="1500" spc="-1" strike="noStrike">
              <a:latin typeface="Arial"/>
            </a:endParaRPr>
          </a:p>
          <a:p>
            <a:pPr algn="ctr">
              <a:lnSpc>
                <a:spcPct val="150000"/>
              </a:lnSpc>
            </a:pPr>
            <a:endParaRPr b="0" lang="fr-FR" sz="1500" spc="-1" strike="noStrike">
              <a:latin typeface="Arial"/>
            </a:endParaRPr>
          </a:p>
          <a:p>
            <a:pPr algn="ctr">
              <a:lnSpc>
                <a:spcPct val="150000"/>
              </a:lnSpc>
            </a:pPr>
            <a:r>
              <a:rPr b="1" lang="fr-FR" sz="1500" spc="-1" strike="noStrike">
                <a:solidFill>
                  <a:srgbClr val="ffffff"/>
                </a:solidFill>
                <a:latin typeface="Calibri"/>
                <a:ea typeface="Montserrat Light"/>
              </a:rPr>
              <a:t>Bakary est un chef d’entreprise pragmatique et altruiste, portant de grandes ambitions. Son rêve : apporter, aux populations les plus vulnérables, des outils pour améliorer leur quotidien et assurer leur sécurité.</a:t>
            </a:r>
            <a:endParaRPr b="0" lang="fr-FR" sz="1500" spc="-1" strike="noStrike">
              <a:latin typeface="Arial"/>
            </a:endParaRPr>
          </a:p>
          <a:p>
            <a:pPr algn="ctr">
              <a:lnSpc>
                <a:spcPct val="150000"/>
              </a:lnSpc>
            </a:pPr>
            <a:endParaRPr b="0" lang="fr-FR" sz="1500" spc="-1" strike="noStrike">
              <a:latin typeface="Arial"/>
            </a:endParaRPr>
          </a:p>
        </p:txBody>
      </p:sp>
      <p:sp>
        <p:nvSpPr>
          <p:cNvPr id="331"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203864"/>
                </a:solidFill>
                <a:latin typeface="Calibri"/>
              </a:rPr>
              <a:t>LA START’UP YIRIAH</a:t>
            </a:r>
            <a:endParaRPr b="0" lang="fr-FR" sz="2400" spc="-1" strike="noStrike">
              <a:latin typeface="Arial"/>
            </a:endParaRPr>
          </a:p>
        </p:txBody>
      </p:sp>
      <p:grpSp>
        <p:nvGrpSpPr>
          <p:cNvPr id="332" name="Groupe 2"/>
          <p:cNvGrpSpPr/>
          <p:nvPr/>
        </p:nvGrpSpPr>
        <p:grpSpPr>
          <a:xfrm>
            <a:off x="1638360" y="487080"/>
            <a:ext cx="8914680" cy="527400"/>
            <a:chOff x="1638360" y="487080"/>
            <a:chExt cx="8914680" cy="527400"/>
          </a:xfrm>
        </p:grpSpPr>
        <p:sp>
          <p:nvSpPr>
            <p:cNvPr id="333" name="Connecteur droit 76"/>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334" name="Connecteur droit 77"/>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335" name="Groupe 88"/>
            <p:cNvGrpSpPr/>
            <p:nvPr/>
          </p:nvGrpSpPr>
          <p:grpSpPr>
            <a:xfrm>
              <a:off x="5845320" y="487080"/>
              <a:ext cx="501120" cy="527400"/>
              <a:chOff x="5845320" y="487080"/>
              <a:chExt cx="501120" cy="527400"/>
            </a:xfrm>
          </p:grpSpPr>
          <p:sp>
            <p:nvSpPr>
              <p:cNvPr id="336" name="Rectangle 89"/>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37" name="Groupe 90"/>
              <p:cNvGrpSpPr/>
              <p:nvPr/>
            </p:nvGrpSpPr>
            <p:grpSpPr>
              <a:xfrm>
                <a:off x="5869080" y="531360"/>
                <a:ext cx="453960" cy="438840"/>
                <a:chOff x="5869080" y="531360"/>
                <a:chExt cx="453960" cy="438840"/>
              </a:xfrm>
            </p:grpSpPr>
            <p:grpSp>
              <p:nvGrpSpPr>
                <p:cNvPr id="338" name="Groupe 91"/>
                <p:cNvGrpSpPr/>
                <p:nvPr/>
              </p:nvGrpSpPr>
              <p:grpSpPr>
                <a:xfrm>
                  <a:off x="5869080" y="645840"/>
                  <a:ext cx="353160" cy="324360"/>
                  <a:chOff x="5869080" y="645840"/>
                  <a:chExt cx="353160" cy="324360"/>
                </a:xfrm>
              </p:grpSpPr>
              <p:sp>
                <p:nvSpPr>
                  <p:cNvPr id="339" name="Rectangle 95"/>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340" name="Rectangle 96"/>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341" name="Groupe 92"/>
                <p:cNvGrpSpPr/>
                <p:nvPr/>
              </p:nvGrpSpPr>
              <p:grpSpPr>
                <a:xfrm>
                  <a:off x="5969880" y="531360"/>
                  <a:ext cx="353160" cy="324360"/>
                  <a:chOff x="5969880" y="531360"/>
                  <a:chExt cx="353160" cy="324360"/>
                </a:xfrm>
              </p:grpSpPr>
              <p:sp>
                <p:nvSpPr>
                  <p:cNvPr id="342" name="Rectangle 93"/>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343" name="Rectangle 94"/>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5D2B85F8-0F35-488E-94ED-0F5D32B85002}" type="slidenum">
              <a:rPr b="0" lang="fr-FR" sz="1200" spc="-1" strike="noStrike">
                <a:solidFill>
                  <a:srgbClr val="ffffff"/>
                </a:solidFill>
                <a:latin typeface="Calibri"/>
              </a:rPr>
              <a:t>&lt;number&gt;</a:t>
            </a:fld>
            <a:endParaRPr b="0" lang="fr-FR" sz="1200" spc="-1" strike="noStrike">
              <a:latin typeface="Times New Roman"/>
            </a:endParaRPr>
          </a:p>
        </p:txBody>
      </p:sp>
      <p:sp>
        <p:nvSpPr>
          <p:cNvPr id="1059"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203864"/>
                </a:solidFill>
                <a:latin typeface="Calibri"/>
              </a:rPr>
              <a:t>PARCOURS UTILISATEUR – GRAND PUBLIC (1/2)</a:t>
            </a:r>
            <a:endParaRPr b="0" lang="fr-FR" sz="2400" spc="-1" strike="noStrike">
              <a:solidFill>
                <a:srgbClr val="000000"/>
              </a:solidFill>
              <a:latin typeface="Calibri"/>
            </a:endParaRPr>
          </a:p>
        </p:txBody>
      </p:sp>
      <p:grpSp>
        <p:nvGrpSpPr>
          <p:cNvPr id="1060" name="Groupe 44"/>
          <p:cNvGrpSpPr/>
          <p:nvPr/>
        </p:nvGrpSpPr>
        <p:grpSpPr>
          <a:xfrm>
            <a:off x="1638360" y="487080"/>
            <a:ext cx="8914680" cy="527400"/>
            <a:chOff x="1638360" y="487080"/>
            <a:chExt cx="8914680" cy="527400"/>
          </a:xfrm>
        </p:grpSpPr>
        <p:sp>
          <p:nvSpPr>
            <p:cNvPr id="1061" name="Connecteur droit 5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1062" name="Connecteur droit 5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1063" name="Groupe 57"/>
            <p:cNvGrpSpPr/>
            <p:nvPr/>
          </p:nvGrpSpPr>
          <p:grpSpPr>
            <a:xfrm>
              <a:off x="5845320" y="487080"/>
              <a:ext cx="501120" cy="527400"/>
              <a:chOff x="5845320" y="487080"/>
              <a:chExt cx="501120" cy="527400"/>
            </a:xfrm>
          </p:grpSpPr>
          <p:sp>
            <p:nvSpPr>
              <p:cNvPr id="1064" name="Rectangle 5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065" name="Groupe 59"/>
              <p:cNvGrpSpPr/>
              <p:nvPr/>
            </p:nvGrpSpPr>
            <p:grpSpPr>
              <a:xfrm>
                <a:off x="5869080" y="531360"/>
                <a:ext cx="453960" cy="438840"/>
                <a:chOff x="5869080" y="531360"/>
                <a:chExt cx="453960" cy="438840"/>
              </a:xfrm>
            </p:grpSpPr>
            <p:grpSp>
              <p:nvGrpSpPr>
                <p:cNvPr id="1066" name="Groupe 60"/>
                <p:cNvGrpSpPr/>
                <p:nvPr/>
              </p:nvGrpSpPr>
              <p:grpSpPr>
                <a:xfrm>
                  <a:off x="5869080" y="645840"/>
                  <a:ext cx="353160" cy="324360"/>
                  <a:chOff x="5869080" y="645840"/>
                  <a:chExt cx="353160" cy="324360"/>
                </a:xfrm>
              </p:grpSpPr>
              <p:sp>
                <p:nvSpPr>
                  <p:cNvPr id="1067" name="Rectangle 6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068" name="Rectangle 6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069" name="Groupe 61"/>
                <p:cNvGrpSpPr/>
                <p:nvPr/>
              </p:nvGrpSpPr>
              <p:grpSpPr>
                <a:xfrm>
                  <a:off x="5969880" y="531360"/>
                  <a:ext cx="353160" cy="324360"/>
                  <a:chOff x="5969880" y="531360"/>
                  <a:chExt cx="353160" cy="324360"/>
                </a:xfrm>
              </p:grpSpPr>
              <p:sp>
                <p:nvSpPr>
                  <p:cNvPr id="1070" name="Rectangle 6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071" name="Rectangle 6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grpSp>
        <p:nvGrpSpPr>
          <p:cNvPr id="1072" name="Groupe 2"/>
          <p:cNvGrpSpPr/>
          <p:nvPr/>
        </p:nvGrpSpPr>
        <p:grpSpPr>
          <a:xfrm>
            <a:off x="104400" y="2149200"/>
            <a:ext cx="7381080" cy="4027320"/>
            <a:chOff x="104400" y="2149200"/>
            <a:chExt cx="7381080" cy="4027320"/>
          </a:xfrm>
        </p:grpSpPr>
        <p:sp>
          <p:nvSpPr>
            <p:cNvPr id="1073" name="Rectangle 69"/>
            <p:cNvSpPr/>
            <p:nvPr/>
          </p:nvSpPr>
          <p:spPr>
            <a:xfrm flipH="1" rot="19923000">
              <a:off x="1055160" y="532260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grpSp>
          <p:nvGrpSpPr>
            <p:cNvPr id="1074" name="Groupe 3"/>
            <p:cNvGrpSpPr/>
            <p:nvPr/>
          </p:nvGrpSpPr>
          <p:grpSpPr>
            <a:xfrm>
              <a:off x="104400" y="2149200"/>
              <a:ext cx="1275480" cy="3266280"/>
              <a:chOff x="104400" y="2149200"/>
              <a:chExt cx="1275480" cy="3266280"/>
            </a:xfrm>
          </p:grpSpPr>
          <p:sp>
            <p:nvSpPr>
              <p:cNvPr id="1075" name="Rectangle 67"/>
              <p:cNvSpPr/>
              <p:nvPr/>
            </p:nvSpPr>
            <p:spPr>
              <a:xfrm flipH="1" rot="19377000">
                <a:off x="500400" y="244188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grpSp>
            <p:nvGrpSpPr>
              <p:cNvPr id="1076" name="Groupe 27"/>
              <p:cNvGrpSpPr/>
              <p:nvPr/>
            </p:nvGrpSpPr>
            <p:grpSpPr>
              <a:xfrm>
                <a:off x="104400" y="2149200"/>
                <a:ext cx="1275480" cy="3266280"/>
                <a:chOff x="104400" y="2149200"/>
                <a:chExt cx="1275480" cy="3266280"/>
              </a:xfrm>
            </p:grpSpPr>
            <p:sp>
              <p:nvSpPr>
                <p:cNvPr id="1077" name="Rectangle 29"/>
                <p:cNvSpPr/>
                <p:nvPr/>
              </p:nvSpPr>
              <p:spPr>
                <a:xfrm flipH="1" rot="21321000">
                  <a:off x="725040" y="3249360"/>
                  <a:ext cx="96840" cy="3790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078" name="Rectangle 30"/>
                <p:cNvSpPr/>
                <p:nvPr/>
              </p:nvSpPr>
              <p:spPr>
                <a:xfrm flipH="1" rot="19923000">
                  <a:off x="951120" y="387576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079" name="Rectangle 31"/>
                <p:cNvSpPr/>
                <p:nvPr/>
              </p:nvSpPr>
              <p:spPr>
                <a:xfrm flipH="1" rot="1319400">
                  <a:off x="1005480" y="459612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080" name="Cercle : creux 35"/>
                <p:cNvSpPr/>
                <p:nvPr/>
              </p:nvSpPr>
              <p:spPr>
                <a:xfrm>
                  <a:off x="610920" y="3563280"/>
                  <a:ext cx="430200" cy="437760"/>
                </a:xfrm>
                <a:prstGeom prst="donut">
                  <a:avLst>
                    <a:gd name="adj" fmla="val 25000"/>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sp>
              <p:nvSpPr>
                <p:cNvPr id="1081" name="Cercle : creux 36"/>
                <p:cNvSpPr/>
                <p:nvPr/>
              </p:nvSpPr>
              <p:spPr>
                <a:xfrm>
                  <a:off x="949680" y="4270320"/>
                  <a:ext cx="430200" cy="437760"/>
                </a:xfrm>
                <a:prstGeom prst="donut">
                  <a:avLst>
                    <a:gd name="adj" fmla="val 25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082" name="Cercle : creux 37"/>
                <p:cNvSpPr/>
                <p:nvPr/>
              </p:nvSpPr>
              <p:spPr>
                <a:xfrm>
                  <a:off x="694800" y="4977720"/>
                  <a:ext cx="430200" cy="437760"/>
                </a:xfrm>
                <a:prstGeom prst="donut">
                  <a:avLst>
                    <a:gd name="adj" fmla="val 25000"/>
                  </a:avLst>
                </a:prstGeom>
                <a:solidFill>
                  <a:srgbClr val="7030a0"/>
                </a:solidFill>
                <a:ln>
                  <a:noFill/>
                </a:ln>
              </p:spPr>
              <p:style>
                <a:lnRef idx="2">
                  <a:schemeClr val="accent1">
                    <a:shade val="50000"/>
                  </a:schemeClr>
                </a:lnRef>
                <a:fillRef idx="1">
                  <a:schemeClr val="accent1"/>
                </a:fillRef>
                <a:effectRef idx="0">
                  <a:schemeClr val="accent1"/>
                </a:effectRef>
                <a:fontRef idx="minor"/>
              </p:style>
            </p:sp>
            <p:sp>
              <p:nvSpPr>
                <p:cNvPr id="1083" name="Cercle : creux 34"/>
                <p:cNvSpPr/>
                <p:nvPr/>
              </p:nvSpPr>
              <p:spPr>
                <a:xfrm>
                  <a:off x="498960" y="2856240"/>
                  <a:ext cx="430200" cy="437760"/>
                </a:xfrm>
                <a:prstGeom prst="donut">
                  <a:avLst>
                    <a:gd name="adj" fmla="val 25000"/>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p:style>
            </p:sp>
            <p:sp>
              <p:nvSpPr>
                <p:cNvPr id="1084" name="Cercle : creux 33"/>
                <p:cNvSpPr/>
                <p:nvPr/>
              </p:nvSpPr>
              <p:spPr>
                <a:xfrm>
                  <a:off x="104400" y="2149200"/>
                  <a:ext cx="430200" cy="437760"/>
                </a:xfrm>
                <a:prstGeom prst="donut">
                  <a:avLst>
                    <a:gd name="adj" fmla="val 2500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p:style>
            </p:sp>
          </p:grpSp>
        </p:grpSp>
        <p:sp>
          <p:nvSpPr>
            <p:cNvPr id="1085" name="ZoneTexte 39"/>
            <p:cNvSpPr/>
            <p:nvPr/>
          </p:nvSpPr>
          <p:spPr>
            <a:xfrm>
              <a:off x="642240" y="219744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 </a:t>
              </a:r>
              <a:r>
                <a:rPr b="1" lang="fr-FR" sz="1400" spc="-1" strike="noStrike">
                  <a:solidFill>
                    <a:srgbClr val="1f4e79"/>
                  </a:solidFill>
                  <a:latin typeface="Calibri"/>
                </a:rPr>
                <a:t>1. Ouvrez l'application sur votre smartphone</a:t>
              </a:r>
              <a:endParaRPr b="0" lang="fr-FR" sz="1400" spc="-1" strike="noStrike">
                <a:latin typeface="Arial"/>
              </a:endParaRPr>
            </a:p>
          </p:txBody>
        </p:sp>
        <p:sp>
          <p:nvSpPr>
            <p:cNvPr id="1086" name="ZoneTexte 40"/>
            <p:cNvSpPr/>
            <p:nvPr/>
          </p:nvSpPr>
          <p:spPr>
            <a:xfrm>
              <a:off x="1062360" y="275904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2. Créez-vous un compte en quelques clics, ou</a:t>
              </a:r>
              <a:endParaRPr b="0" lang="fr-FR" sz="1400" spc="-1" strike="noStrike">
                <a:latin typeface="Arial"/>
              </a:endParaRPr>
            </a:p>
            <a:p>
              <a:pPr marL="181080">
                <a:lnSpc>
                  <a:spcPct val="100000"/>
                </a:lnSpc>
              </a:pPr>
              <a:r>
                <a:rPr b="1" lang="fr-FR" sz="1400" spc="-1" strike="noStrike">
                  <a:solidFill>
                    <a:srgbClr val="1f4e79"/>
                  </a:solidFill>
                  <a:latin typeface="Calibri"/>
                </a:rPr>
                <a:t>Si vous avez déjà un compte, passez à l’étape 3</a:t>
              </a:r>
              <a:endParaRPr b="0" lang="fr-FR" sz="1400" spc="-1" strike="noStrike">
                <a:latin typeface="Arial"/>
              </a:endParaRPr>
            </a:p>
          </p:txBody>
        </p:sp>
        <p:sp>
          <p:nvSpPr>
            <p:cNvPr id="1087" name="ZoneTexte 41"/>
            <p:cNvSpPr/>
            <p:nvPr/>
          </p:nvSpPr>
          <p:spPr>
            <a:xfrm>
              <a:off x="1150920" y="360036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3. Connectez-vous</a:t>
              </a:r>
              <a:endParaRPr b="0" lang="fr-FR" sz="1400" spc="-1" strike="noStrike">
                <a:latin typeface="Arial"/>
              </a:endParaRPr>
            </a:p>
          </p:txBody>
        </p:sp>
        <p:sp>
          <p:nvSpPr>
            <p:cNvPr id="1088" name="ZoneTexte 42"/>
            <p:cNvSpPr/>
            <p:nvPr/>
          </p:nvSpPr>
          <p:spPr>
            <a:xfrm>
              <a:off x="1512360" y="431100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4. Créer un signalement ou ajoutez un commentaire en 3 clics : prenez une photo, rédigez votre message et envoyez ! </a:t>
              </a:r>
              <a:endParaRPr b="0" lang="fr-FR" sz="1400" spc="-1" strike="noStrike">
                <a:latin typeface="Arial"/>
              </a:endParaRPr>
            </a:p>
          </p:txBody>
        </p:sp>
        <p:sp>
          <p:nvSpPr>
            <p:cNvPr id="1089" name="ZoneTexte 43"/>
            <p:cNvSpPr/>
            <p:nvPr/>
          </p:nvSpPr>
          <p:spPr>
            <a:xfrm>
              <a:off x="1653840" y="565992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ffffff"/>
                  </a:solidFill>
                  <a:latin typeface="Calibri"/>
                </a:rPr>
                <a:t>6. Abonnez-vous aux alertes de votre choix pour être plus rapidement notifiés et informés</a:t>
              </a:r>
              <a:endParaRPr b="0" lang="fr-FR" sz="1400" spc="-1" strike="noStrike">
                <a:latin typeface="Arial"/>
              </a:endParaRPr>
            </a:p>
          </p:txBody>
        </p:sp>
        <p:sp>
          <p:nvSpPr>
            <p:cNvPr id="1090" name="Cercle : creux 68"/>
            <p:cNvSpPr/>
            <p:nvPr/>
          </p:nvSpPr>
          <p:spPr>
            <a:xfrm>
              <a:off x="1081440" y="5725080"/>
              <a:ext cx="430200" cy="437760"/>
            </a:xfrm>
            <a:prstGeom prst="donut">
              <a:avLst>
                <a:gd name="adj"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091" name="ZoneTexte 70"/>
            <p:cNvSpPr/>
            <p:nvPr/>
          </p:nvSpPr>
          <p:spPr>
            <a:xfrm>
              <a:off x="1175400" y="497772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ffffff"/>
                  </a:solidFill>
                  <a:latin typeface="Calibri"/>
                </a:rPr>
                <a:t>5. Consultez et approuvez des signalements d’autres utilisateurs, ajoutez des commentaires et des photos / partager des signalements</a:t>
              </a:r>
              <a:endParaRPr b="0" lang="fr-FR" sz="1400" spc="-1" strike="noStrike">
                <a:latin typeface="Arial"/>
              </a:endParaRPr>
            </a:p>
          </p:txBody>
        </p:sp>
      </p:grpSp>
      <p:grpSp>
        <p:nvGrpSpPr>
          <p:cNvPr id="1092" name="Groupe 48"/>
          <p:cNvGrpSpPr/>
          <p:nvPr/>
        </p:nvGrpSpPr>
        <p:grpSpPr>
          <a:xfrm>
            <a:off x="11266920" y="143280"/>
            <a:ext cx="501120" cy="826920"/>
            <a:chOff x="11266920" y="143280"/>
            <a:chExt cx="501120" cy="826920"/>
          </a:xfrm>
        </p:grpSpPr>
        <p:pic>
          <p:nvPicPr>
            <p:cNvPr id="1093" name="Picture 16" descr="Icône personnes, silhouettes, utilisateurs"/>
            <p:cNvPicPr/>
            <p:nvPr/>
          </p:nvPicPr>
          <p:blipFill>
            <a:blip r:embed="rId1"/>
            <a:stretch/>
          </p:blipFill>
          <p:spPr>
            <a:xfrm>
              <a:off x="11266920" y="471600"/>
              <a:ext cx="501120" cy="498600"/>
            </a:xfrm>
            <a:prstGeom prst="rect">
              <a:avLst/>
            </a:prstGeom>
            <a:ln w="0">
              <a:noFill/>
            </a:ln>
          </p:spPr>
        </p:pic>
        <p:pic>
          <p:nvPicPr>
            <p:cNvPr id="1094" name="Picture 12" descr="Icône chat, dialogue, des bulles, des bulles, de parler, de orange"/>
            <p:cNvPicPr/>
            <p:nvPr/>
          </p:nvPicPr>
          <p:blipFill>
            <a:blip r:embed="rId2"/>
            <a:stretch/>
          </p:blipFill>
          <p:spPr>
            <a:xfrm>
              <a:off x="11266920" y="143280"/>
              <a:ext cx="411480" cy="409320"/>
            </a:xfrm>
            <a:prstGeom prst="rect">
              <a:avLst/>
            </a:prstGeom>
            <a:ln w="0">
              <a:noFill/>
            </a:ln>
          </p:spPr>
        </p:pic>
      </p:grpSp>
      <p:grpSp>
        <p:nvGrpSpPr>
          <p:cNvPr id="1095" name="Groupe 46"/>
          <p:cNvGrpSpPr/>
          <p:nvPr/>
        </p:nvGrpSpPr>
        <p:grpSpPr>
          <a:xfrm>
            <a:off x="7024320" y="2067120"/>
            <a:ext cx="3432960" cy="4284000"/>
            <a:chOff x="7024320" y="2067120"/>
            <a:chExt cx="3432960" cy="4284000"/>
          </a:xfrm>
        </p:grpSpPr>
        <p:pic>
          <p:nvPicPr>
            <p:cNvPr id="1096" name="Picture 2" descr="Vente flash téléphone portable, promo smartphone - SFR Altice"/>
            <p:cNvPicPr/>
            <p:nvPr/>
          </p:nvPicPr>
          <p:blipFill>
            <a:blip r:embed="rId3"/>
            <a:stretch/>
          </p:blipFill>
          <p:spPr>
            <a:xfrm>
              <a:off x="7024320" y="2067120"/>
              <a:ext cx="3432960" cy="4284000"/>
            </a:xfrm>
            <a:prstGeom prst="rect">
              <a:avLst/>
            </a:prstGeom>
            <a:ln w="0">
              <a:noFill/>
            </a:ln>
          </p:spPr>
        </p:pic>
        <p:pic>
          <p:nvPicPr>
            <p:cNvPr id="1097" name="Image 73" descr=""/>
            <p:cNvPicPr/>
            <p:nvPr/>
          </p:nvPicPr>
          <p:blipFill>
            <a:blip r:embed="rId4"/>
            <a:stretch/>
          </p:blipFill>
          <p:spPr>
            <a:xfrm>
              <a:off x="7735680" y="2286720"/>
              <a:ext cx="2022840" cy="3858840"/>
            </a:xfrm>
            <a:prstGeom prst="rect">
              <a:avLst/>
            </a:prstGeom>
            <a:ln w="0">
              <a:noFill/>
            </a:ln>
            <a:effectLst>
              <a:softEdge rad="31680"/>
            </a:effectLst>
          </p:spPr>
        </p:pic>
        <p:sp>
          <p:nvSpPr>
            <p:cNvPr id="1098" name="Cadre 74"/>
            <p:cNvSpPr/>
            <p:nvPr/>
          </p:nvSpPr>
          <p:spPr>
            <a:xfrm>
              <a:off x="7757280" y="3129840"/>
              <a:ext cx="683640" cy="354600"/>
            </a:xfrm>
            <a:prstGeom prst="frame">
              <a:avLst>
                <a:gd name="adj1" fmla="val 125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p:style>
        </p:sp>
      </p:grpSp>
      <p:pic>
        <p:nvPicPr>
          <p:cNvPr id="1099" name="Image 5" descr=""/>
          <p:cNvPicPr/>
          <p:nvPr/>
        </p:nvPicPr>
        <p:blipFill>
          <a:blip r:embed="rId5"/>
          <a:stretch/>
        </p:blipFill>
        <p:spPr>
          <a:xfrm>
            <a:off x="10095480" y="2481120"/>
            <a:ext cx="1769400" cy="33696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8474E0FE-6FBB-4AE7-8108-14045C7B05D1}"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1101" name="Groupe 44"/>
          <p:cNvGrpSpPr/>
          <p:nvPr/>
        </p:nvGrpSpPr>
        <p:grpSpPr>
          <a:xfrm>
            <a:off x="1638360" y="487080"/>
            <a:ext cx="8914680" cy="527400"/>
            <a:chOff x="1638360" y="487080"/>
            <a:chExt cx="8914680" cy="527400"/>
          </a:xfrm>
        </p:grpSpPr>
        <p:sp>
          <p:nvSpPr>
            <p:cNvPr id="1102" name="Connecteur droit 5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1103" name="Connecteur droit 5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1104" name="Groupe 57"/>
            <p:cNvGrpSpPr/>
            <p:nvPr/>
          </p:nvGrpSpPr>
          <p:grpSpPr>
            <a:xfrm>
              <a:off x="5845320" y="487080"/>
              <a:ext cx="501120" cy="527400"/>
              <a:chOff x="5845320" y="487080"/>
              <a:chExt cx="501120" cy="527400"/>
            </a:xfrm>
          </p:grpSpPr>
          <p:sp>
            <p:nvSpPr>
              <p:cNvPr id="1105" name="Rectangle 5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106" name="Groupe 59"/>
              <p:cNvGrpSpPr/>
              <p:nvPr/>
            </p:nvGrpSpPr>
            <p:grpSpPr>
              <a:xfrm>
                <a:off x="5869080" y="531360"/>
                <a:ext cx="453960" cy="438840"/>
                <a:chOff x="5869080" y="531360"/>
                <a:chExt cx="453960" cy="438840"/>
              </a:xfrm>
            </p:grpSpPr>
            <p:grpSp>
              <p:nvGrpSpPr>
                <p:cNvPr id="1107" name="Groupe 60"/>
                <p:cNvGrpSpPr/>
                <p:nvPr/>
              </p:nvGrpSpPr>
              <p:grpSpPr>
                <a:xfrm>
                  <a:off x="5869080" y="645840"/>
                  <a:ext cx="353160" cy="324360"/>
                  <a:chOff x="5869080" y="645840"/>
                  <a:chExt cx="353160" cy="324360"/>
                </a:xfrm>
              </p:grpSpPr>
              <p:sp>
                <p:nvSpPr>
                  <p:cNvPr id="1108" name="Rectangle 6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109" name="Rectangle 6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110" name="Groupe 61"/>
                <p:cNvGrpSpPr/>
                <p:nvPr/>
              </p:nvGrpSpPr>
              <p:grpSpPr>
                <a:xfrm>
                  <a:off x="5969880" y="531360"/>
                  <a:ext cx="353160" cy="324360"/>
                  <a:chOff x="5969880" y="531360"/>
                  <a:chExt cx="353160" cy="324360"/>
                </a:xfrm>
              </p:grpSpPr>
              <p:sp>
                <p:nvSpPr>
                  <p:cNvPr id="1111" name="Rectangle 6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112" name="Rectangle 6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grpSp>
        <p:nvGrpSpPr>
          <p:cNvPr id="1113" name="Groupe 48"/>
          <p:cNvGrpSpPr/>
          <p:nvPr/>
        </p:nvGrpSpPr>
        <p:grpSpPr>
          <a:xfrm>
            <a:off x="11266920" y="143280"/>
            <a:ext cx="501120" cy="826920"/>
            <a:chOff x="11266920" y="143280"/>
            <a:chExt cx="501120" cy="826920"/>
          </a:xfrm>
        </p:grpSpPr>
        <p:pic>
          <p:nvPicPr>
            <p:cNvPr id="1114" name="Picture 16" descr="Icône personnes, silhouettes, utilisateurs"/>
            <p:cNvPicPr/>
            <p:nvPr/>
          </p:nvPicPr>
          <p:blipFill>
            <a:blip r:embed="rId1"/>
            <a:stretch/>
          </p:blipFill>
          <p:spPr>
            <a:xfrm>
              <a:off x="11266920" y="471600"/>
              <a:ext cx="501120" cy="498600"/>
            </a:xfrm>
            <a:prstGeom prst="rect">
              <a:avLst/>
            </a:prstGeom>
            <a:ln w="0">
              <a:noFill/>
            </a:ln>
          </p:spPr>
        </p:pic>
        <p:pic>
          <p:nvPicPr>
            <p:cNvPr id="1115" name="Picture 12" descr="Icône chat, dialogue, des bulles, des bulles, de parler, de orange"/>
            <p:cNvPicPr/>
            <p:nvPr/>
          </p:nvPicPr>
          <p:blipFill>
            <a:blip r:embed="rId2"/>
            <a:stretch/>
          </p:blipFill>
          <p:spPr>
            <a:xfrm>
              <a:off x="11266920" y="143280"/>
              <a:ext cx="411480" cy="409320"/>
            </a:xfrm>
            <a:prstGeom prst="rect">
              <a:avLst/>
            </a:prstGeom>
            <a:ln w="0">
              <a:noFill/>
            </a:ln>
          </p:spPr>
        </p:pic>
      </p:grpSp>
      <p:sp>
        <p:nvSpPr>
          <p:cNvPr id="1116" name="ZoneTexte 66"/>
          <p:cNvSpPr/>
          <p:nvPr/>
        </p:nvSpPr>
        <p:spPr>
          <a:xfrm>
            <a:off x="331560" y="6393600"/>
            <a:ext cx="2159640" cy="2728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4. Créez un signalement</a:t>
            </a:r>
            <a:endParaRPr b="0" lang="fr-FR" sz="1200" spc="-1" strike="noStrike">
              <a:latin typeface="Arial"/>
            </a:endParaRPr>
          </a:p>
        </p:txBody>
      </p:sp>
      <p:grpSp>
        <p:nvGrpSpPr>
          <p:cNvPr id="1117" name="Groupe 2"/>
          <p:cNvGrpSpPr/>
          <p:nvPr/>
        </p:nvGrpSpPr>
        <p:grpSpPr>
          <a:xfrm>
            <a:off x="-305280" y="2095920"/>
            <a:ext cx="3432960" cy="4284000"/>
            <a:chOff x="-305280" y="2095920"/>
            <a:chExt cx="3432960" cy="4284000"/>
          </a:xfrm>
        </p:grpSpPr>
        <p:pic>
          <p:nvPicPr>
            <p:cNvPr id="1118" name="Picture 2" descr="Vente flash téléphone portable, promo smartphone - SFR Altice"/>
            <p:cNvPicPr/>
            <p:nvPr/>
          </p:nvPicPr>
          <p:blipFill>
            <a:blip r:embed="rId3"/>
            <a:stretch/>
          </p:blipFill>
          <p:spPr>
            <a:xfrm>
              <a:off x="-305280" y="2095920"/>
              <a:ext cx="3432960" cy="4284000"/>
            </a:xfrm>
            <a:prstGeom prst="rect">
              <a:avLst/>
            </a:prstGeom>
            <a:ln w="0">
              <a:noFill/>
            </a:ln>
          </p:spPr>
        </p:pic>
        <p:pic>
          <p:nvPicPr>
            <p:cNvPr id="1119" name="Image 94" descr=""/>
            <p:cNvPicPr/>
            <p:nvPr/>
          </p:nvPicPr>
          <p:blipFill>
            <a:blip r:embed="rId4"/>
            <a:stretch/>
          </p:blipFill>
          <p:spPr>
            <a:xfrm>
              <a:off x="361080" y="2300040"/>
              <a:ext cx="2099880" cy="3874320"/>
            </a:xfrm>
            <a:prstGeom prst="rect">
              <a:avLst/>
            </a:prstGeom>
            <a:ln w="0">
              <a:noFill/>
            </a:ln>
            <a:effectLst>
              <a:softEdge rad="31680"/>
            </a:effectLst>
          </p:spPr>
        </p:pic>
        <p:sp>
          <p:nvSpPr>
            <p:cNvPr id="1120" name="Cercle : creux 5"/>
            <p:cNvSpPr/>
            <p:nvPr/>
          </p:nvSpPr>
          <p:spPr>
            <a:xfrm>
              <a:off x="14040" y="5002920"/>
              <a:ext cx="1094400" cy="1107720"/>
            </a:xfrm>
            <a:prstGeom prst="donut">
              <a:avLst>
                <a:gd name="adj" fmla="val 887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p:style>
        </p:sp>
      </p:grpSp>
      <p:pic>
        <p:nvPicPr>
          <p:cNvPr id="1121" name="Picture 2" descr="Vente flash téléphone portable, promo smartphone - SFR Altice"/>
          <p:cNvPicPr/>
          <p:nvPr/>
        </p:nvPicPr>
        <p:blipFill>
          <a:blip r:embed="rId5"/>
          <a:stretch/>
        </p:blipFill>
        <p:spPr>
          <a:xfrm>
            <a:off x="4635720" y="2095920"/>
            <a:ext cx="3432960" cy="4284000"/>
          </a:xfrm>
          <a:prstGeom prst="rect">
            <a:avLst/>
          </a:prstGeom>
          <a:ln w="0">
            <a:noFill/>
          </a:ln>
        </p:spPr>
      </p:pic>
      <p:sp>
        <p:nvSpPr>
          <p:cNvPr id="1122" name="ZoneTexte 83"/>
          <p:cNvSpPr/>
          <p:nvPr/>
        </p:nvSpPr>
        <p:spPr>
          <a:xfrm>
            <a:off x="5272200" y="6393600"/>
            <a:ext cx="2159640" cy="4554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5. Consultez le détail de vos signalements</a:t>
            </a:r>
            <a:endParaRPr b="0" lang="fr-FR" sz="1200" spc="-1" strike="noStrike">
              <a:latin typeface="Arial"/>
            </a:endParaRPr>
          </a:p>
        </p:txBody>
      </p:sp>
      <p:pic>
        <p:nvPicPr>
          <p:cNvPr id="1123" name="Image 95" descr=""/>
          <p:cNvPicPr/>
          <p:nvPr/>
        </p:nvPicPr>
        <p:blipFill>
          <a:blip r:embed="rId6"/>
          <a:stretch/>
        </p:blipFill>
        <p:spPr>
          <a:xfrm>
            <a:off x="5320440" y="2320920"/>
            <a:ext cx="2063520" cy="3853800"/>
          </a:xfrm>
          <a:prstGeom prst="rect">
            <a:avLst/>
          </a:prstGeom>
          <a:ln w="0">
            <a:noFill/>
          </a:ln>
          <a:effectLst>
            <a:softEdge rad="31680"/>
          </a:effectLst>
        </p:spPr>
      </p:pic>
      <p:pic>
        <p:nvPicPr>
          <p:cNvPr id="1124" name="Image 4" descr=""/>
          <p:cNvPicPr/>
          <p:nvPr/>
        </p:nvPicPr>
        <p:blipFill>
          <a:blip r:embed="rId7"/>
          <a:srcRect l="0" t="4751" r="0" b="61265"/>
          <a:stretch/>
        </p:blipFill>
        <p:spPr>
          <a:xfrm>
            <a:off x="10591920" y="2672280"/>
            <a:ext cx="1443240" cy="1035720"/>
          </a:xfrm>
          <a:prstGeom prst="rect">
            <a:avLst/>
          </a:prstGeom>
          <a:ln w="57150">
            <a:solidFill>
              <a:srgbClr val="c00000"/>
            </a:solidFill>
            <a:round/>
          </a:ln>
        </p:spPr>
      </p:pic>
      <p:sp>
        <p:nvSpPr>
          <p:cNvPr id="1125" name="ZoneTexte 54"/>
          <p:cNvSpPr/>
          <p:nvPr/>
        </p:nvSpPr>
        <p:spPr>
          <a:xfrm>
            <a:off x="8309520" y="6393600"/>
            <a:ext cx="2159640" cy="2728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Light"/>
              </a:rPr>
              <a:t> </a:t>
            </a:r>
            <a:r>
              <a:rPr b="1" lang="fr-FR" sz="1200" spc="-1" strike="noStrike">
                <a:solidFill>
                  <a:srgbClr val="ffffff"/>
                </a:solidFill>
                <a:latin typeface="Calibri Light"/>
              </a:rPr>
              <a:t>6. Abonnez-vous à une alerte</a:t>
            </a:r>
            <a:endParaRPr b="0" lang="fr-FR" sz="1200" spc="-1" strike="noStrike">
              <a:latin typeface="Arial"/>
            </a:endParaRPr>
          </a:p>
        </p:txBody>
      </p:sp>
      <p:pic>
        <p:nvPicPr>
          <p:cNvPr id="1126" name="Picture 2" descr="Vente flash téléphone portable, promo smartphone - SFR Altice"/>
          <p:cNvPicPr/>
          <p:nvPr/>
        </p:nvPicPr>
        <p:blipFill>
          <a:blip r:embed="rId8"/>
          <a:stretch/>
        </p:blipFill>
        <p:spPr>
          <a:xfrm>
            <a:off x="7673040" y="2095920"/>
            <a:ext cx="3432960" cy="4284000"/>
          </a:xfrm>
          <a:prstGeom prst="rect">
            <a:avLst/>
          </a:prstGeom>
          <a:ln w="0">
            <a:noFill/>
          </a:ln>
        </p:spPr>
      </p:pic>
      <p:pic>
        <p:nvPicPr>
          <p:cNvPr id="1127" name="Image 10" descr=""/>
          <p:cNvPicPr/>
          <p:nvPr/>
        </p:nvPicPr>
        <p:blipFill>
          <a:blip r:embed="rId9"/>
          <a:stretch/>
        </p:blipFill>
        <p:spPr>
          <a:xfrm>
            <a:off x="8358120" y="2288520"/>
            <a:ext cx="2062800" cy="3885840"/>
          </a:xfrm>
          <a:prstGeom prst="rect">
            <a:avLst/>
          </a:prstGeom>
          <a:ln w="0">
            <a:noFill/>
          </a:ln>
          <a:effectLst>
            <a:softEdge rad="31680"/>
          </a:effectLst>
        </p:spPr>
      </p:pic>
      <p:pic>
        <p:nvPicPr>
          <p:cNvPr id="1128" name="Picture 2" descr="Icône bell, sonnerie"/>
          <p:cNvPicPr/>
          <p:nvPr/>
        </p:nvPicPr>
        <p:blipFill>
          <a:blip r:embed="rId10"/>
          <a:stretch/>
        </p:blipFill>
        <p:spPr>
          <a:xfrm>
            <a:off x="10614240" y="2120400"/>
            <a:ext cx="400320" cy="400320"/>
          </a:xfrm>
          <a:prstGeom prst="rect">
            <a:avLst/>
          </a:prstGeom>
          <a:ln w="0">
            <a:noFill/>
          </a:ln>
        </p:spPr>
      </p:pic>
      <p:pic>
        <p:nvPicPr>
          <p:cNvPr id="1129" name="Image 15" descr=""/>
          <p:cNvPicPr/>
          <p:nvPr/>
        </p:nvPicPr>
        <p:blipFill>
          <a:blip r:embed="rId11"/>
          <a:stretch/>
        </p:blipFill>
        <p:spPr>
          <a:xfrm>
            <a:off x="2576160" y="1690560"/>
            <a:ext cx="2011320" cy="4943880"/>
          </a:xfrm>
          <a:prstGeom prst="rect">
            <a:avLst/>
          </a:prstGeom>
          <a:ln w="28575">
            <a:solidFill>
              <a:srgbClr val="4472c4"/>
            </a:solidFill>
            <a:round/>
          </a:ln>
        </p:spPr>
      </p:pic>
      <p:sp>
        <p:nvSpPr>
          <p:cNvPr id="1130"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203864"/>
                </a:solidFill>
                <a:latin typeface="Calibri"/>
              </a:rPr>
              <a:t>PARCOURS UTILISATEUR – GRAND PUBLIC (2/2)</a:t>
            </a:r>
            <a:endParaRPr b="0" lang="fr-FR" sz="2400" spc="-1" strike="noStrike">
              <a:solidFill>
                <a:srgbClr val="000000"/>
              </a:solidFill>
              <a:latin typeface="Calibri"/>
            </a:endParaRPr>
          </a:p>
        </p:txBody>
      </p:sp>
      <p:sp>
        <p:nvSpPr>
          <p:cNvPr id="1131" name="Flèche : droite 3"/>
          <p:cNvSpPr/>
          <p:nvPr/>
        </p:nvSpPr>
        <p:spPr>
          <a:xfrm>
            <a:off x="2362320" y="4102200"/>
            <a:ext cx="388080" cy="266400"/>
          </a:xfrm>
          <a:prstGeom prst="right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132" name="Flèche : droite 36"/>
          <p:cNvSpPr/>
          <p:nvPr/>
        </p:nvSpPr>
        <p:spPr>
          <a:xfrm>
            <a:off x="10397880" y="2736720"/>
            <a:ext cx="388080" cy="266400"/>
          </a:xfrm>
          <a:prstGeom prst="right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133" name="Triangle isocèle 37"/>
          <p:cNvSpPr/>
          <p:nvPr/>
        </p:nvSpPr>
        <p:spPr>
          <a:xfrm rot="5400000">
            <a:off x="4789440" y="3796560"/>
            <a:ext cx="365400" cy="198000"/>
          </a:xfrm>
          <a:prstGeom prst="triangle">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134" name="Triangle isocèle 38"/>
          <p:cNvSpPr/>
          <p:nvPr/>
        </p:nvSpPr>
        <p:spPr>
          <a:xfrm rot="5400000">
            <a:off x="7750440" y="3796560"/>
            <a:ext cx="365400" cy="198000"/>
          </a:xfrm>
          <a:prstGeom prst="triangle">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35" name="Groupe 2"/>
          <p:cNvGrpSpPr/>
          <p:nvPr/>
        </p:nvGrpSpPr>
        <p:grpSpPr>
          <a:xfrm>
            <a:off x="104400" y="2138400"/>
            <a:ext cx="7381080" cy="4037760"/>
            <a:chOff x="104400" y="2138400"/>
            <a:chExt cx="7381080" cy="4037760"/>
          </a:xfrm>
        </p:grpSpPr>
        <p:sp>
          <p:nvSpPr>
            <p:cNvPr id="1136" name="Rectangle 69"/>
            <p:cNvSpPr/>
            <p:nvPr/>
          </p:nvSpPr>
          <p:spPr>
            <a:xfrm flipH="1" rot="19923000">
              <a:off x="1055160" y="531180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grpSp>
          <p:nvGrpSpPr>
            <p:cNvPr id="1137" name="Groupe 3"/>
            <p:cNvGrpSpPr/>
            <p:nvPr/>
          </p:nvGrpSpPr>
          <p:grpSpPr>
            <a:xfrm>
              <a:off x="104400" y="2138400"/>
              <a:ext cx="1275480" cy="3266280"/>
              <a:chOff x="104400" y="2138400"/>
              <a:chExt cx="1275480" cy="3266280"/>
            </a:xfrm>
          </p:grpSpPr>
          <p:sp>
            <p:nvSpPr>
              <p:cNvPr id="1138" name="Rectangle 67"/>
              <p:cNvSpPr/>
              <p:nvPr/>
            </p:nvSpPr>
            <p:spPr>
              <a:xfrm flipH="1" rot="19377000">
                <a:off x="500400" y="243108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grpSp>
            <p:nvGrpSpPr>
              <p:cNvPr id="1139" name="Groupe 27"/>
              <p:cNvGrpSpPr/>
              <p:nvPr/>
            </p:nvGrpSpPr>
            <p:grpSpPr>
              <a:xfrm>
                <a:off x="104400" y="2138400"/>
                <a:ext cx="1275480" cy="3266280"/>
                <a:chOff x="104400" y="2138400"/>
                <a:chExt cx="1275480" cy="3266280"/>
              </a:xfrm>
            </p:grpSpPr>
            <p:sp>
              <p:nvSpPr>
                <p:cNvPr id="1140" name="Rectangle 29"/>
                <p:cNvSpPr/>
                <p:nvPr/>
              </p:nvSpPr>
              <p:spPr>
                <a:xfrm flipH="1" rot="21321000">
                  <a:off x="725040" y="3238560"/>
                  <a:ext cx="96840" cy="3790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141" name="Rectangle 30"/>
                <p:cNvSpPr/>
                <p:nvPr/>
              </p:nvSpPr>
              <p:spPr>
                <a:xfrm flipH="1" rot="19923000">
                  <a:off x="951120" y="386496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142" name="Rectangle 31"/>
                <p:cNvSpPr/>
                <p:nvPr/>
              </p:nvSpPr>
              <p:spPr>
                <a:xfrm flipH="1" rot="1319400">
                  <a:off x="1005480" y="458532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143" name="Cercle : creux 35"/>
                <p:cNvSpPr/>
                <p:nvPr/>
              </p:nvSpPr>
              <p:spPr>
                <a:xfrm>
                  <a:off x="610920" y="3552480"/>
                  <a:ext cx="430200" cy="437760"/>
                </a:xfrm>
                <a:prstGeom prst="donut">
                  <a:avLst>
                    <a:gd name="adj" fmla="val 25000"/>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sp>
              <p:nvSpPr>
                <p:cNvPr id="1144" name="Cercle : creux 36"/>
                <p:cNvSpPr/>
                <p:nvPr/>
              </p:nvSpPr>
              <p:spPr>
                <a:xfrm>
                  <a:off x="949680" y="4259520"/>
                  <a:ext cx="430200" cy="437760"/>
                </a:xfrm>
                <a:prstGeom prst="donut">
                  <a:avLst>
                    <a:gd name="adj" fmla="val 25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145" name="Cercle : creux 37"/>
                <p:cNvSpPr/>
                <p:nvPr/>
              </p:nvSpPr>
              <p:spPr>
                <a:xfrm>
                  <a:off x="694800" y="4966920"/>
                  <a:ext cx="430200" cy="437760"/>
                </a:xfrm>
                <a:prstGeom prst="donut">
                  <a:avLst>
                    <a:gd name="adj" fmla="val 25000"/>
                  </a:avLst>
                </a:prstGeom>
                <a:solidFill>
                  <a:srgbClr val="7030a0"/>
                </a:solidFill>
                <a:ln>
                  <a:noFill/>
                </a:ln>
              </p:spPr>
              <p:style>
                <a:lnRef idx="2">
                  <a:schemeClr val="accent1">
                    <a:shade val="50000"/>
                  </a:schemeClr>
                </a:lnRef>
                <a:fillRef idx="1">
                  <a:schemeClr val="accent1"/>
                </a:fillRef>
                <a:effectRef idx="0">
                  <a:schemeClr val="accent1"/>
                </a:effectRef>
                <a:fontRef idx="minor"/>
              </p:style>
            </p:sp>
            <p:sp>
              <p:nvSpPr>
                <p:cNvPr id="1146" name="Cercle : creux 34"/>
                <p:cNvSpPr/>
                <p:nvPr/>
              </p:nvSpPr>
              <p:spPr>
                <a:xfrm>
                  <a:off x="498960" y="2845440"/>
                  <a:ext cx="430200" cy="437760"/>
                </a:xfrm>
                <a:prstGeom prst="donut">
                  <a:avLst>
                    <a:gd name="adj" fmla="val 25000"/>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p:style>
            </p:sp>
            <p:sp>
              <p:nvSpPr>
                <p:cNvPr id="1147" name="Cercle : creux 33"/>
                <p:cNvSpPr/>
                <p:nvPr/>
              </p:nvSpPr>
              <p:spPr>
                <a:xfrm>
                  <a:off x="104400" y="2138400"/>
                  <a:ext cx="430200" cy="437760"/>
                </a:xfrm>
                <a:prstGeom prst="donut">
                  <a:avLst>
                    <a:gd name="adj" fmla="val 2500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p:style>
            </p:sp>
          </p:grpSp>
        </p:grpSp>
        <p:sp>
          <p:nvSpPr>
            <p:cNvPr id="1148" name="ZoneTexte 39"/>
            <p:cNvSpPr/>
            <p:nvPr/>
          </p:nvSpPr>
          <p:spPr>
            <a:xfrm>
              <a:off x="642240" y="218664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 </a:t>
              </a:r>
              <a:r>
                <a:rPr b="1" lang="fr-FR" sz="1400" spc="-1" strike="noStrike">
                  <a:solidFill>
                    <a:srgbClr val="1f4e79"/>
                  </a:solidFill>
                  <a:latin typeface="Calibri"/>
                </a:rPr>
                <a:t>1. Ouvrez l'application sur votre smartphone</a:t>
              </a:r>
              <a:endParaRPr b="0" lang="fr-FR" sz="1400" spc="-1" strike="noStrike">
                <a:latin typeface="Arial"/>
              </a:endParaRPr>
            </a:p>
          </p:txBody>
        </p:sp>
        <p:sp>
          <p:nvSpPr>
            <p:cNvPr id="1149" name="ZoneTexte 40"/>
            <p:cNvSpPr/>
            <p:nvPr/>
          </p:nvSpPr>
          <p:spPr>
            <a:xfrm>
              <a:off x="1062360" y="274824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2. Créez-vous un compte en quelques clics, ou</a:t>
              </a:r>
              <a:endParaRPr b="0" lang="fr-FR" sz="1400" spc="-1" strike="noStrike">
                <a:latin typeface="Arial"/>
              </a:endParaRPr>
            </a:p>
            <a:p>
              <a:pPr marL="181080">
                <a:lnSpc>
                  <a:spcPct val="100000"/>
                </a:lnSpc>
              </a:pPr>
              <a:r>
                <a:rPr b="1" lang="fr-FR" sz="1400" spc="-1" strike="noStrike">
                  <a:solidFill>
                    <a:srgbClr val="1f4e79"/>
                  </a:solidFill>
                  <a:latin typeface="Calibri"/>
                </a:rPr>
                <a:t>Si vous avez déjà un compte, passez à l’étape 3</a:t>
              </a:r>
              <a:endParaRPr b="0" lang="fr-FR" sz="1400" spc="-1" strike="noStrike">
                <a:latin typeface="Arial"/>
              </a:endParaRPr>
            </a:p>
          </p:txBody>
        </p:sp>
        <p:sp>
          <p:nvSpPr>
            <p:cNvPr id="1150" name="ZoneTexte 41"/>
            <p:cNvSpPr/>
            <p:nvPr/>
          </p:nvSpPr>
          <p:spPr>
            <a:xfrm>
              <a:off x="1150920" y="358920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3. Connectez-vous</a:t>
              </a:r>
              <a:endParaRPr b="0" lang="fr-FR" sz="1400" spc="-1" strike="noStrike">
                <a:latin typeface="Arial"/>
              </a:endParaRPr>
            </a:p>
          </p:txBody>
        </p:sp>
        <p:sp>
          <p:nvSpPr>
            <p:cNvPr id="1151" name="ZoneTexte 42"/>
            <p:cNvSpPr/>
            <p:nvPr/>
          </p:nvSpPr>
          <p:spPr>
            <a:xfrm>
              <a:off x="1512360" y="429984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4. Consultez et approuvez des signalements d’autres utilisateurs, ajoutez des commentaires et des photos / partager des signalements</a:t>
              </a:r>
              <a:endParaRPr b="0" lang="fr-FR" sz="1400" spc="-1" strike="noStrike">
                <a:latin typeface="Arial"/>
              </a:endParaRPr>
            </a:p>
          </p:txBody>
        </p:sp>
        <p:sp>
          <p:nvSpPr>
            <p:cNvPr id="1152" name="ZoneTexte 43"/>
            <p:cNvSpPr/>
            <p:nvPr/>
          </p:nvSpPr>
          <p:spPr>
            <a:xfrm>
              <a:off x="1653840" y="565956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ffffff"/>
                  </a:solidFill>
                  <a:latin typeface="Calibri"/>
                </a:rPr>
                <a:t>6. Abonnez-vous aux alertes de votre choix pour être plus rapidement notifiés et informés</a:t>
              </a:r>
              <a:endParaRPr b="0" lang="fr-FR" sz="1400" spc="-1" strike="noStrike">
                <a:latin typeface="Arial"/>
              </a:endParaRPr>
            </a:p>
          </p:txBody>
        </p:sp>
        <p:sp>
          <p:nvSpPr>
            <p:cNvPr id="1153" name="Cercle : creux 68"/>
            <p:cNvSpPr/>
            <p:nvPr/>
          </p:nvSpPr>
          <p:spPr>
            <a:xfrm>
              <a:off x="1081440" y="5714280"/>
              <a:ext cx="430200" cy="437760"/>
            </a:xfrm>
            <a:prstGeom prst="donut">
              <a:avLst>
                <a:gd name="adj"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154" name="ZoneTexte 70"/>
            <p:cNvSpPr/>
            <p:nvPr/>
          </p:nvSpPr>
          <p:spPr>
            <a:xfrm>
              <a:off x="1175400" y="4966920"/>
              <a:ext cx="5831640" cy="729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ffffff"/>
                  </a:solidFill>
                  <a:latin typeface="Calibri"/>
                </a:rPr>
                <a:t>5. Proposez vos services sur des appels à services mis en visibilité par les administrations</a:t>
              </a:r>
              <a:endParaRPr b="0" lang="fr-FR" sz="1400" spc="-1" strike="noStrike">
                <a:latin typeface="Arial"/>
              </a:endParaRPr>
            </a:p>
            <a:p>
              <a:pPr>
                <a:lnSpc>
                  <a:spcPct val="100000"/>
                </a:lnSpc>
              </a:pPr>
              <a:endParaRPr b="0" lang="fr-FR" sz="1400" spc="-1" strike="noStrike">
                <a:latin typeface="Arial"/>
              </a:endParaRPr>
            </a:p>
          </p:txBody>
        </p:sp>
      </p:grpSp>
      <p:sp>
        <p:nvSpPr>
          <p:cNvPr id="1155"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3C4DB765-1626-4445-AB0E-BE00619C8B0E}"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1156" name="Groupe 44"/>
          <p:cNvGrpSpPr/>
          <p:nvPr/>
        </p:nvGrpSpPr>
        <p:grpSpPr>
          <a:xfrm>
            <a:off x="1638360" y="487080"/>
            <a:ext cx="8914680" cy="527400"/>
            <a:chOff x="1638360" y="487080"/>
            <a:chExt cx="8914680" cy="527400"/>
          </a:xfrm>
        </p:grpSpPr>
        <p:sp>
          <p:nvSpPr>
            <p:cNvPr id="1157" name="Connecteur droit 5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1158" name="Connecteur droit 5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1159" name="Groupe 57"/>
            <p:cNvGrpSpPr/>
            <p:nvPr/>
          </p:nvGrpSpPr>
          <p:grpSpPr>
            <a:xfrm>
              <a:off x="5845320" y="487080"/>
              <a:ext cx="501120" cy="527400"/>
              <a:chOff x="5845320" y="487080"/>
              <a:chExt cx="501120" cy="527400"/>
            </a:xfrm>
          </p:grpSpPr>
          <p:sp>
            <p:nvSpPr>
              <p:cNvPr id="1160" name="Rectangle 5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161" name="Groupe 59"/>
              <p:cNvGrpSpPr/>
              <p:nvPr/>
            </p:nvGrpSpPr>
            <p:grpSpPr>
              <a:xfrm>
                <a:off x="5869080" y="531360"/>
                <a:ext cx="453960" cy="438840"/>
                <a:chOff x="5869080" y="531360"/>
                <a:chExt cx="453960" cy="438840"/>
              </a:xfrm>
            </p:grpSpPr>
            <p:grpSp>
              <p:nvGrpSpPr>
                <p:cNvPr id="1162" name="Groupe 60"/>
                <p:cNvGrpSpPr/>
                <p:nvPr/>
              </p:nvGrpSpPr>
              <p:grpSpPr>
                <a:xfrm>
                  <a:off x="5869080" y="645840"/>
                  <a:ext cx="353160" cy="324360"/>
                  <a:chOff x="5869080" y="645840"/>
                  <a:chExt cx="353160" cy="324360"/>
                </a:xfrm>
              </p:grpSpPr>
              <p:sp>
                <p:nvSpPr>
                  <p:cNvPr id="1163" name="Rectangle 6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164" name="Rectangle 6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165" name="Groupe 61"/>
                <p:cNvGrpSpPr/>
                <p:nvPr/>
              </p:nvGrpSpPr>
              <p:grpSpPr>
                <a:xfrm>
                  <a:off x="5969880" y="531360"/>
                  <a:ext cx="353160" cy="324360"/>
                  <a:chOff x="5969880" y="531360"/>
                  <a:chExt cx="353160" cy="324360"/>
                </a:xfrm>
              </p:grpSpPr>
              <p:sp>
                <p:nvSpPr>
                  <p:cNvPr id="1166" name="Rectangle 6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167" name="Rectangle 6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1168" name="Image 51" descr=""/>
          <p:cNvPicPr/>
          <p:nvPr/>
        </p:nvPicPr>
        <p:blipFill>
          <a:blip r:embed="rId1"/>
          <a:stretch/>
        </p:blipFill>
        <p:spPr>
          <a:xfrm>
            <a:off x="10999440" y="0"/>
            <a:ext cx="1055880" cy="1087200"/>
          </a:xfrm>
          <a:prstGeom prst="rect">
            <a:avLst/>
          </a:prstGeom>
          <a:ln w="0">
            <a:noFill/>
          </a:ln>
        </p:spPr>
      </p:pic>
      <p:grpSp>
        <p:nvGrpSpPr>
          <p:cNvPr id="1169" name="Groupe 45"/>
          <p:cNvGrpSpPr/>
          <p:nvPr/>
        </p:nvGrpSpPr>
        <p:grpSpPr>
          <a:xfrm>
            <a:off x="7024320" y="2067120"/>
            <a:ext cx="3432960" cy="4284000"/>
            <a:chOff x="7024320" y="2067120"/>
            <a:chExt cx="3432960" cy="4284000"/>
          </a:xfrm>
        </p:grpSpPr>
        <p:pic>
          <p:nvPicPr>
            <p:cNvPr id="1170" name="Picture 2" descr="Vente flash téléphone portable, promo smartphone - SFR Altice"/>
            <p:cNvPicPr/>
            <p:nvPr/>
          </p:nvPicPr>
          <p:blipFill>
            <a:blip r:embed="rId2"/>
            <a:stretch/>
          </p:blipFill>
          <p:spPr>
            <a:xfrm>
              <a:off x="7024320" y="2067120"/>
              <a:ext cx="3432960" cy="4284000"/>
            </a:xfrm>
            <a:prstGeom prst="rect">
              <a:avLst/>
            </a:prstGeom>
            <a:ln w="0">
              <a:noFill/>
            </a:ln>
          </p:spPr>
        </p:pic>
        <p:pic>
          <p:nvPicPr>
            <p:cNvPr id="1171" name="Image 47" descr=""/>
            <p:cNvPicPr/>
            <p:nvPr/>
          </p:nvPicPr>
          <p:blipFill>
            <a:blip r:embed="rId3"/>
            <a:stretch/>
          </p:blipFill>
          <p:spPr>
            <a:xfrm>
              <a:off x="7735680" y="2286720"/>
              <a:ext cx="2022840" cy="3858840"/>
            </a:xfrm>
            <a:prstGeom prst="rect">
              <a:avLst/>
            </a:prstGeom>
            <a:ln w="0">
              <a:noFill/>
            </a:ln>
            <a:effectLst>
              <a:softEdge rad="31680"/>
            </a:effectLst>
          </p:spPr>
        </p:pic>
        <p:sp>
          <p:nvSpPr>
            <p:cNvPr id="1172" name="Cadre 53"/>
            <p:cNvSpPr/>
            <p:nvPr/>
          </p:nvSpPr>
          <p:spPr>
            <a:xfrm>
              <a:off x="8328960" y="3129840"/>
              <a:ext cx="683640" cy="354600"/>
            </a:xfrm>
            <a:prstGeom prst="frame">
              <a:avLst>
                <a:gd name="adj1" fmla="val 125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p:style>
        </p:sp>
      </p:grpSp>
      <p:pic>
        <p:nvPicPr>
          <p:cNvPr id="1173" name="Image 48" descr=""/>
          <p:cNvPicPr/>
          <p:nvPr/>
        </p:nvPicPr>
        <p:blipFill>
          <a:blip r:embed="rId4"/>
          <a:stretch/>
        </p:blipFill>
        <p:spPr>
          <a:xfrm>
            <a:off x="10095480" y="2481120"/>
            <a:ext cx="1769400" cy="3369600"/>
          </a:xfrm>
          <a:prstGeom prst="rect">
            <a:avLst/>
          </a:prstGeom>
          <a:ln w="0">
            <a:noFill/>
          </a:ln>
        </p:spPr>
      </p:pic>
      <p:sp>
        <p:nvSpPr>
          <p:cNvPr id="1174"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203864"/>
                </a:solidFill>
                <a:latin typeface="Calibri"/>
              </a:rPr>
              <a:t>PARCOURS UTILISATEUR – PROFESSIONNELS (2/2)</a:t>
            </a:r>
            <a:endParaRPr b="0" lang="fr-FR"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75" name="Groupe 44"/>
          <p:cNvGrpSpPr/>
          <p:nvPr/>
        </p:nvGrpSpPr>
        <p:grpSpPr>
          <a:xfrm>
            <a:off x="1638360" y="487080"/>
            <a:ext cx="8914680" cy="527400"/>
            <a:chOff x="1638360" y="487080"/>
            <a:chExt cx="8914680" cy="527400"/>
          </a:xfrm>
        </p:grpSpPr>
        <p:sp>
          <p:nvSpPr>
            <p:cNvPr id="1176" name="Connecteur droit 5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1177" name="Connecteur droit 5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1178" name="Groupe 57"/>
            <p:cNvGrpSpPr/>
            <p:nvPr/>
          </p:nvGrpSpPr>
          <p:grpSpPr>
            <a:xfrm>
              <a:off x="5845320" y="487080"/>
              <a:ext cx="501120" cy="527400"/>
              <a:chOff x="5845320" y="487080"/>
              <a:chExt cx="501120" cy="527400"/>
            </a:xfrm>
          </p:grpSpPr>
          <p:sp>
            <p:nvSpPr>
              <p:cNvPr id="1179" name="Rectangle 5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180" name="Groupe 59"/>
              <p:cNvGrpSpPr/>
              <p:nvPr/>
            </p:nvGrpSpPr>
            <p:grpSpPr>
              <a:xfrm>
                <a:off x="5869080" y="531360"/>
                <a:ext cx="453960" cy="438840"/>
                <a:chOff x="5869080" y="531360"/>
                <a:chExt cx="453960" cy="438840"/>
              </a:xfrm>
            </p:grpSpPr>
            <p:grpSp>
              <p:nvGrpSpPr>
                <p:cNvPr id="1181" name="Groupe 60"/>
                <p:cNvGrpSpPr/>
                <p:nvPr/>
              </p:nvGrpSpPr>
              <p:grpSpPr>
                <a:xfrm>
                  <a:off x="5869080" y="645840"/>
                  <a:ext cx="353160" cy="324360"/>
                  <a:chOff x="5869080" y="645840"/>
                  <a:chExt cx="353160" cy="324360"/>
                </a:xfrm>
              </p:grpSpPr>
              <p:sp>
                <p:nvSpPr>
                  <p:cNvPr id="1182" name="Rectangle 6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183" name="Rectangle 6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184" name="Groupe 61"/>
                <p:cNvGrpSpPr/>
                <p:nvPr/>
              </p:nvGrpSpPr>
              <p:grpSpPr>
                <a:xfrm>
                  <a:off x="5969880" y="531360"/>
                  <a:ext cx="353160" cy="324360"/>
                  <a:chOff x="5969880" y="531360"/>
                  <a:chExt cx="353160" cy="324360"/>
                </a:xfrm>
              </p:grpSpPr>
              <p:sp>
                <p:nvSpPr>
                  <p:cNvPr id="1185" name="Rectangle 6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186" name="Rectangle 6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1187" name="Image 51" descr=""/>
          <p:cNvPicPr/>
          <p:nvPr/>
        </p:nvPicPr>
        <p:blipFill>
          <a:blip r:embed="rId1"/>
          <a:stretch/>
        </p:blipFill>
        <p:spPr>
          <a:xfrm>
            <a:off x="10999440" y="0"/>
            <a:ext cx="1055880" cy="1087200"/>
          </a:xfrm>
          <a:prstGeom prst="rect">
            <a:avLst/>
          </a:prstGeom>
          <a:ln w="0">
            <a:noFill/>
          </a:ln>
        </p:spPr>
      </p:pic>
      <p:sp>
        <p:nvSpPr>
          <p:cNvPr id="1188" name="ZoneTexte 50"/>
          <p:cNvSpPr/>
          <p:nvPr/>
        </p:nvSpPr>
        <p:spPr>
          <a:xfrm>
            <a:off x="9240120" y="6199920"/>
            <a:ext cx="2879640" cy="2728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6 bis. Recevez vos alertes personnalisées</a:t>
            </a:r>
            <a:endParaRPr b="0" lang="fr-FR" sz="1200" spc="-1" strike="noStrike">
              <a:latin typeface="Arial"/>
            </a:endParaRPr>
          </a:p>
        </p:txBody>
      </p:sp>
      <p:sp>
        <p:nvSpPr>
          <p:cNvPr id="1189" name="ZoneTexte 52"/>
          <p:cNvSpPr/>
          <p:nvPr/>
        </p:nvSpPr>
        <p:spPr>
          <a:xfrm>
            <a:off x="1100880" y="6199920"/>
            <a:ext cx="2879640" cy="2728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4. Consultez les signalements sur la carte</a:t>
            </a:r>
            <a:endParaRPr b="0" lang="fr-FR" sz="1200" spc="-1" strike="noStrike">
              <a:latin typeface="Arial"/>
            </a:endParaRPr>
          </a:p>
        </p:txBody>
      </p:sp>
      <p:sp>
        <p:nvSpPr>
          <p:cNvPr id="1190" name="ZoneTexte 27"/>
          <p:cNvSpPr/>
          <p:nvPr/>
        </p:nvSpPr>
        <p:spPr>
          <a:xfrm>
            <a:off x="5677200" y="6199920"/>
            <a:ext cx="2879640" cy="6379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ffffff"/>
                </a:solidFill>
                <a:latin typeface="Calibri"/>
              </a:rPr>
              <a:t>6. Souscrivez à des alertes </a:t>
            </a:r>
            <a:r>
              <a:rPr b="1" lang="fr-FR" sz="1200" spc="-1" strike="noStrike">
                <a:solidFill>
                  <a:srgbClr val="ffffff"/>
                </a:solidFill>
                <a:latin typeface="Calibri Light"/>
              </a:rPr>
              <a:t>concernant des signalements spécifiques qui vous intéressent</a:t>
            </a:r>
            <a:endParaRPr b="0" lang="fr-FR" sz="1200" spc="-1" strike="noStrike">
              <a:latin typeface="Arial"/>
            </a:endParaRPr>
          </a:p>
        </p:txBody>
      </p:sp>
      <p:grpSp>
        <p:nvGrpSpPr>
          <p:cNvPr id="1191" name="Groupe 15"/>
          <p:cNvGrpSpPr/>
          <p:nvPr/>
        </p:nvGrpSpPr>
        <p:grpSpPr>
          <a:xfrm>
            <a:off x="8963640" y="1905480"/>
            <a:ext cx="3432960" cy="4284000"/>
            <a:chOff x="8963640" y="1905480"/>
            <a:chExt cx="3432960" cy="4284000"/>
          </a:xfrm>
        </p:grpSpPr>
        <p:pic>
          <p:nvPicPr>
            <p:cNvPr id="1192" name="Picture 2" descr="Vente flash téléphone portable, promo smartphone - SFR Altice"/>
            <p:cNvPicPr/>
            <p:nvPr/>
          </p:nvPicPr>
          <p:blipFill>
            <a:blip r:embed="rId2"/>
            <a:stretch/>
          </p:blipFill>
          <p:spPr>
            <a:xfrm>
              <a:off x="8963640" y="1905480"/>
              <a:ext cx="3432960" cy="4284000"/>
            </a:xfrm>
            <a:prstGeom prst="rect">
              <a:avLst/>
            </a:prstGeom>
            <a:ln w="0">
              <a:noFill/>
            </a:ln>
          </p:spPr>
        </p:pic>
        <p:pic>
          <p:nvPicPr>
            <p:cNvPr id="1193" name="Image 12" descr=""/>
            <p:cNvPicPr/>
            <p:nvPr/>
          </p:nvPicPr>
          <p:blipFill>
            <a:blip r:embed="rId3"/>
            <a:stretch/>
          </p:blipFill>
          <p:spPr>
            <a:xfrm>
              <a:off x="9642240" y="2174760"/>
              <a:ext cx="2057760" cy="3792600"/>
            </a:xfrm>
            <a:prstGeom prst="rect">
              <a:avLst/>
            </a:prstGeom>
            <a:ln w="0">
              <a:noFill/>
            </a:ln>
            <a:effectLst>
              <a:softEdge rad="31680"/>
            </a:effectLst>
          </p:spPr>
        </p:pic>
      </p:grpSp>
      <p:grpSp>
        <p:nvGrpSpPr>
          <p:cNvPr id="1194" name="Groupe 14"/>
          <p:cNvGrpSpPr/>
          <p:nvPr/>
        </p:nvGrpSpPr>
        <p:grpSpPr>
          <a:xfrm>
            <a:off x="5400360" y="1905480"/>
            <a:ext cx="3432960" cy="4284000"/>
            <a:chOff x="5400360" y="1905480"/>
            <a:chExt cx="3432960" cy="4284000"/>
          </a:xfrm>
        </p:grpSpPr>
        <p:pic>
          <p:nvPicPr>
            <p:cNvPr id="1195" name="Picture 2" descr="Vente flash téléphone portable, promo smartphone - SFR Altice"/>
            <p:cNvPicPr/>
            <p:nvPr/>
          </p:nvPicPr>
          <p:blipFill>
            <a:blip r:embed="rId4"/>
            <a:stretch/>
          </p:blipFill>
          <p:spPr>
            <a:xfrm>
              <a:off x="5400360" y="1905480"/>
              <a:ext cx="3432960" cy="4284000"/>
            </a:xfrm>
            <a:prstGeom prst="rect">
              <a:avLst/>
            </a:prstGeom>
            <a:ln w="0">
              <a:noFill/>
            </a:ln>
          </p:spPr>
        </p:pic>
        <p:pic>
          <p:nvPicPr>
            <p:cNvPr id="1196" name="Image 13" descr=""/>
            <p:cNvPicPr/>
            <p:nvPr/>
          </p:nvPicPr>
          <p:blipFill>
            <a:blip r:embed="rId5"/>
            <a:stretch/>
          </p:blipFill>
          <p:spPr>
            <a:xfrm>
              <a:off x="6079680" y="2137320"/>
              <a:ext cx="2082240" cy="3823560"/>
            </a:xfrm>
            <a:prstGeom prst="rect">
              <a:avLst/>
            </a:prstGeom>
            <a:ln w="0">
              <a:noFill/>
            </a:ln>
            <a:effectLst>
              <a:softEdge rad="31680"/>
            </a:effectLst>
          </p:spPr>
        </p:pic>
      </p:grpSp>
      <p:grpSp>
        <p:nvGrpSpPr>
          <p:cNvPr id="1197" name="Groupe 2"/>
          <p:cNvGrpSpPr/>
          <p:nvPr/>
        </p:nvGrpSpPr>
        <p:grpSpPr>
          <a:xfrm>
            <a:off x="-328680" y="1905480"/>
            <a:ext cx="5738760" cy="4284000"/>
            <a:chOff x="-328680" y="1905480"/>
            <a:chExt cx="5738760" cy="4284000"/>
          </a:xfrm>
        </p:grpSpPr>
        <p:grpSp>
          <p:nvGrpSpPr>
            <p:cNvPr id="1198" name="Groupe 3"/>
            <p:cNvGrpSpPr/>
            <p:nvPr/>
          </p:nvGrpSpPr>
          <p:grpSpPr>
            <a:xfrm>
              <a:off x="-328680" y="1905480"/>
              <a:ext cx="3432960" cy="4284000"/>
              <a:chOff x="-328680" y="1905480"/>
              <a:chExt cx="3432960" cy="4284000"/>
            </a:xfrm>
          </p:grpSpPr>
          <p:pic>
            <p:nvPicPr>
              <p:cNvPr id="1199" name="Picture 2" descr="Vente flash téléphone portable, promo smartphone - SFR Altice"/>
              <p:cNvPicPr/>
              <p:nvPr/>
            </p:nvPicPr>
            <p:blipFill>
              <a:blip r:embed="rId6"/>
              <a:stretch/>
            </p:blipFill>
            <p:spPr>
              <a:xfrm>
                <a:off x="-328680" y="1905480"/>
                <a:ext cx="3432960" cy="4284000"/>
              </a:xfrm>
              <a:prstGeom prst="rect">
                <a:avLst/>
              </a:prstGeom>
              <a:ln w="0">
                <a:noFill/>
              </a:ln>
            </p:spPr>
          </p:pic>
          <p:pic>
            <p:nvPicPr>
              <p:cNvPr id="1200" name="Image 99" descr=""/>
              <p:cNvPicPr/>
              <p:nvPr/>
            </p:nvPicPr>
            <p:blipFill>
              <a:blip r:embed="rId7"/>
              <a:stretch/>
            </p:blipFill>
            <p:spPr>
              <a:xfrm>
                <a:off x="365760" y="2121120"/>
                <a:ext cx="2057040" cy="3876840"/>
              </a:xfrm>
              <a:prstGeom prst="rect">
                <a:avLst/>
              </a:prstGeom>
              <a:ln w="0">
                <a:noFill/>
              </a:ln>
              <a:effectLst>
                <a:softEdge rad="31680"/>
              </a:effectLst>
            </p:spPr>
          </p:pic>
        </p:grpSp>
        <p:grpSp>
          <p:nvGrpSpPr>
            <p:cNvPr id="1201" name="Groupe 4"/>
            <p:cNvGrpSpPr/>
            <p:nvPr/>
          </p:nvGrpSpPr>
          <p:grpSpPr>
            <a:xfrm>
              <a:off x="1977120" y="1905480"/>
              <a:ext cx="3432960" cy="4284000"/>
              <a:chOff x="1977120" y="1905480"/>
              <a:chExt cx="3432960" cy="4284000"/>
            </a:xfrm>
          </p:grpSpPr>
          <p:pic>
            <p:nvPicPr>
              <p:cNvPr id="1202" name="Picture 2" descr="Vente flash téléphone portable, promo smartphone - SFR Altice"/>
              <p:cNvPicPr/>
              <p:nvPr/>
            </p:nvPicPr>
            <p:blipFill>
              <a:blip r:embed="rId8"/>
              <a:stretch/>
            </p:blipFill>
            <p:spPr>
              <a:xfrm>
                <a:off x="1977120" y="1905480"/>
                <a:ext cx="3432960" cy="4284000"/>
              </a:xfrm>
              <a:prstGeom prst="rect">
                <a:avLst/>
              </a:prstGeom>
              <a:ln w="0">
                <a:noFill/>
              </a:ln>
            </p:spPr>
          </p:pic>
          <p:pic>
            <p:nvPicPr>
              <p:cNvPr id="1203" name="Image 100" descr=""/>
              <p:cNvPicPr/>
              <p:nvPr/>
            </p:nvPicPr>
            <p:blipFill>
              <a:blip r:embed="rId9"/>
              <a:stretch/>
            </p:blipFill>
            <p:spPr>
              <a:xfrm>
                <a:off x="2672280" y="2121120"/>
                <a:ext cx="2064240" cy="3876840"/>
              </a:xfrm>
              <a:prstGeom prst="rect">
                <a:avLst/>
              </a:prstGeom>
              <a:ln w="0">
                <a:noFill/>
              </a:ln>
              <a:effectLst>
                <a:softEdge rad="31680"/>
              </a:effectLst>
            </p:spPr>
          </p:pic>
        </p:grpSp>
        <p:sp>
          <p:nvSpPr>
            <p:cNvPr id="1204" name="Flèche : droite 39"/>
            <p:cNvSpPr/>
            <p:nvPr/>
          </p:nvSpPr>
          <p:spPr>
            <a:xfrm>
              <a:off x="2362320" y="3898800"/>
              <a:ext cx="388080" cy="266400"/>
            </a:xfrm>
            <a:prstGeom prst="rightArrow">
              <a:avLst>
                <a:gd name="adj1" fmla="val 5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grpSp>
      <p:sp>
        <p:nvSpPr>
          <p:cNvPr id="1205"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203864"/>
                </a:solidFill>
                <a:latin typeface="Calibri"/>
              </a:rPr>
              <a:t>PARCOURS UTILISATEUR – PROFESSIONNELS (2/2)</a:t>
            </a:r>
            <a:endParaRPr b="0" lang="fr-FR" sz="2400" spc="-1" strike="noStrike">
              <a:solidFill>
                <a:srgbClr val="000000"/>
              </a:solidFill>
              <a:latin typeface="Calibri"/>
            </a:endParaRPr>
          </a:p>
        </p:txBody>
      </p:sp>
      <p:sp>
        <p:nvSpPr>
          <p:cNvPr id="1206"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8DEC3FAA-5913-45CF-87F8-35AEFD294329}" type="slidenum">
              <a:rPr b="0" lang="fr-FR" sz="1200" spc="-1" strike="noStrike">
                <a:solidFill>
                  <a:srgbClr val="ffffff"/>
                </a:solidFill>
                <a:latin typeface="Calibri"/>
              </a:rPr>
              <a:t>&lt;number&gt;</a:t>
            </a:fld>
            <a:endParaRPr b="0" lang="fr-FR" sz="1200" spc="-1" strike="noStrike">
              <a:latin typeface="Times New Roman"/>
            </a:endParaRPr>
          </a:p>
        </p:txBody>
      </p:sp>
      <p:sp>
        <p:nvSpPr>
          <p:cNvPr id="1207" name="Triangle isocèle 43"/>
          <p:cNvSpPr/>
          <p:nvPr/>
        </p:nvSpPr>
        <p:spPr>
          <a:xfrm rot="5400000">
            <a:off x="5272200" y="3796560"/>
            <a:ext cx="365400" cy="198000"/>
          </a:xfrm>
          <a:prstGeom prst="triangle">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208" name="Triangle isocèle 45"/>
          <p:cNvSpPr/>
          <p:nvPr/>
        </p:nvSpPr>
        <p:spPr>
          <a:xfrm rot="5400000">
            <a:off x="8715960" y="3796560"/>
            <a:ext cx="365400" cy="198000"/>
          </a:xfrm>
          <a:prstGeom prst="triangle">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09"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FD38FE93-34C3-4040-B9E2-369A1B61353C}" type="slidenum">
              <a:rPr b="0" lang="fr-FR" sz="1200" spc="-1" strike="noStrike">
                <a:solidFill>
                  <a:srgbClr val="ffffff"/>
                </a:solidFill>
                <a:latin typeface="Calibri"/>
              </a:rPr>
              <a:t>&lt;number&gt;</a:t>
            </a:fld>
            <a:endParaRPr b="0" lang="fr-FR" sz="1200" spc="-1" strike="noStrike">
              <a:latin typeface="Times New Roman"/>
            </a:endParaRPr>
          </a:p>
        </p:txBody>
      </p:sp>
      <p:sp>
        <p:nvSpPr>
          <p:cNvPr id="1210"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203864"/>
                </a:solidFill>
                <a:latin typeface="Calibri"/>
              </a:rPr>
              <a:t>PARCOURS UTILISATEUR – OI</a:t>
            </a:r>
            <a:endParaRPr b="0" lang="fr-FR" sz="2400" spc="-1" strike="noStrike">
              <a:solidFill>
                <a:srgbClr val="000000"/>
              </a:solidFill>
              <a:latin typeface="Calibri"/>
            </a:endParaRPr>
          </a:p>
        </p:txBody>
      </p:sp>
      <p:grpSp>
        <p:nvGrpSpPr>
          <p:cNvPr id="1211" name="Groupe 3"/>
          <p:cNvGrpSpPr/>
          <p:nvPr/>
        </p:nvGrpSpPr>
        <p:grpSpPr>
          <a:xfrm>
            <a:off x="874440" y="2281680"/>
            <a:ext cx="1275480" cy="3265920"/>
            <a:chOff x="874440" y="2281680"/>
            <a:chExt cx="1275480" cy="3265920"/>
          </a:xfrm>
        </p:grpSpPr>
        <p:sp>
          <p:nvSpPr>
            <p:cNvPr id="1212" name="Rectangle 67"/>
            <p:cNvSpPr/>
            <p:nvPr/>
          </p:nvSpPr>
          <p:spPr>
            <a:xfrm flipH="1" rot="19377000">
              <a:off x="1270440" y="257400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grpSp>
          <p:nvGrpSpPr>
            <p:cNvPr id="1213" name="Groupe 27"/>
            <p:cNvGrpSpPr/>
            <p:nvPr/>
          </p:nvGrpSpPr>
          <p:grpSpPr>
            <a:xfrm>
              <a:off x="874440" y="2281680"/>
              <a:ext cx="1275480" cy="3265920"/>
              <a:chOff x="874440" y="2281680"/>
              <a:chExt cx="1275480" cy="3265920"/>
            </a:xfrm>
          </p:grpSpPr>
          <p:sp>
            <p:nvSpPr>
              <p:cNvPr id="1214" name="Rectangle 29"/>
              <p:cNvSpPr/>
              <p:nvPr/>
            </p:nvSpPr>
            <p:spPr>
              <a:xfrm flipH="1" rot="21321000">
                <a:off x="1495080" y="3381480"/>
                <a:ext cx="96840" cy="3790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215" name="Rectangle 30"/>
              <p:cNvSpPr/>
              <p:nvPr/>
            </p:nvSpPr>
            <p:spPr>
              <a:xfrm flipH="1" rot="19923000">
                <a:off x="1721160" y="400824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216" name="Rectangle 31"/>
              <p:cNvSpPr/>
              <p:nvPr/>
            </p:nvSpPr>
            <p:spPr>
              <a:xfrm flipH="1" rot="1319400">
                <a:off x="1775520" y="4728600"/>
                <a:ext cx="97920" cy="515880"/>
              </a:xfrm>
              <a:prstGeom prst="rect">
                <a:avLst/>
              </a:prstGeom>
              <a:solidFill>
                <a:schemeClr val="bg2">
                  <a:lumMod val="25000"/>
                </a:schemeClr>
              </a:solidFill>
              <a:ln>
                <a:solidFill>
                  <a:srgbClr val="000000"/>
                </a:solidFill>
              </a:ln>
            </p:spPr>
            <p:style>
              <a:lnRef idx="2">
                <a:schemeClr val="accent1">
                  <a:shade val="50000"/>
                </a:schemeClr>
              </a:lnRef>
              <a:fillRef idx="1">
                <a:schemeClr val="accent1"/>
              </a:fillRef>
              <a:effectRef idx="0">
                <a:schemeClr val="accent1"/>
              </a:effectRef>
              <a:fontRef idx="minor"/>
            </p:style>
          </p:sp>
          <p:sp>
            <p:nvSpPr>
              <p:cNvPr id="1217" name="Cercle : creux 35"/>
              <p:cNvSpPr/>
              <p:nvPr/>
            </p:nvSpPr>
            <p:spPr>
              <a:xfrm>
                <a:off x="1380960" y="3695760"/>
                <a:ext cx="430200" cy="437760"/>
              </a:xfrm>
              <a:prstGeom prst="donut">
                <a:avLst>
                  <a:gd name="adj" fmla="val 25000"/>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sp>
            <p:nvSpPr>
              <p:cNvPr id="1218" name="Cercle : creux 36"/>
              <p:cNvSpPr/>
              <p:nvPr/>
            </p:nvSpPr>
            <p:spPr>
              <a:xfrm>
                <a:off x="1719720" y="4402800"/>
                <a:ext cx="430200" cy="437760"/>
              </a:xfrm>
              <a:prstGeom prst="donut">
                <a:avLst>
                  <a:gd name="adj" fmla="val 25000"/>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219" name="Cercle : creux 37"/>
              <p:cNvSpPr/>
              <p:nvPr/>
            </p:nvSpPr>
            <p:spPr>
              <a:xfrm>
                <a:off x="1464840" y="5109840"/>
                <a:ext cx="430200" cy="437760"/>
              </a:xfrm>
              <a:prstGeom prst="donut">
                <a:avLst>
                  <a:gd name="adj" fmla="val 25000"/>
                </a:avLst>
              </a:prstGeom>
              <a:solidFill>
                <a:srgbClr val="7030a0"/>
              </a:solidFill>
              <a:ln>
                <a:noFill/>
              </a:ln>
            </p:spPr>
            <p:style>
              <a:lnRef idx="2">
                <a:schemeClr val="accent1">
                  <a:shade val="50000"/>
                </a:schemeClr>
              </a:lnRef>
              <a:fillRef idx="1">
                <a:schemeClr val="accent1"/>
              </a:fillRef>
              <a:effectRef idx="0">
                <a:schemeClr val="accent1"/>
              </a:effectRef>
              <a:fontRef idx="minor"/>
            </p:style>
          </p:sp>
          <p:sp>
            <p:nvSpPr>
              <p:cNvPr id="1220" name="Cercle : creux 34"/>
              <p:cNvSpPr/>
              <p:nvPr/>
            </p:nvSpPr>
            <p:spPr>
              <a:xfrm>
                <a:off x="1269000" y="2988720"/>
                <a:ext cx="430200" cy="437760"/>
              </a:xfrm>
              <a:prstGeom prst="donut">
                <a:avLst>
                  <a:gd name="adj" fmla="val 25000"/>
                </a:avLst>
              </a:prstGeom>
              <a:solidFill>
                <a:schemeClr val="accent2"/>
              </a:solidFill>
              <a:ln>
                <a:solidFill>
                  <a:srgbClr val="ed7d31"/>
                </a:solidFill>
              </a:ln>
            </p:spPr>
            <p:style>
              <a:lnRef idx="2">
                <a:schemeClr val="accent1">
                  <a:shade val="50000"/>
                </a:schemeClr>
              </a:lnRef>
              <a:fillRef idx="1">
                <a:schemeClr val="accent1"/>
              </a:fillRef>
              <a:effectRef idx="0">
                <a:schemeClr val="accent1"/>
              </a:effectRef>
              <a:fontRef idx="minor"/>
            </p:style>
          </p:sp>
          <p:sp>
            <p:nvSpPr>
              <p:cNvPr id="1221" name="Cercle : creux 33"/>
              <p:cNvSpPr/>
              <p:nvPr/>
            </p:nvSpPr>
            <p:spPr>
              <a:xfrm>
                <a:off x="874440" y="2281680"/>
                <a:ext cx="430200" cy="437760"/>
              </a:xfrm>
              <a:prstGeom prst="donut">
                <a:avLst>
                  <a:gd name="adj" fmla="val 2500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p:style>
          </p:sp>
        </p:grpSp>
      </p:grpSp>
      <p:sp>
        <p:nvSpPr>
          <p:cNvPr id="1222" name="ZoneTexte 39"/>
          <p:cNvSpPr/>
          <p:nvPr/>
        </p:nvSpPr>
        <p:spPr>
          <a:xfrm>
            <a:off x="1412280" y="232992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 </a:t>
            </a:r>
            <a:r>
              <a:rPr b="1" lang="fr-FR" sz="1400" spc="-1" strike="noStrike">
                <a:solidFill>
                  <a:srgbClr val="1f4e79"/>
                </a:solidFill>
                <a:latin typeface="Calibri"/>
              </a:rPr>
              <a:t>1. Ouvrez l'application sur votre smartphone</a:t>
            </a:r>
            <a:endParaRPr b="0" lang="fr-FR" sz="1400" spc="-1" strike="noStrike">
              <a:latin typeface="Arial"/>
            </a:endParaRPr>
          </a:p>
        </p:txBody>
      </p:sp>
      <p:sp>
        <p:nvSpPr>
          <p:cNvPr id="1223" name="ZoneTexte 40"/>
          <p:cNvSpPr/>
          <p:nvPr/>
        </p:nvSpPr>
        <p:spPr>
          <a:xfrm>
            <a:off x="1832400" y="2891520"/>
            <a:ext cx="583164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2. Créez-vous </a:t>
            </a:r>
            <a:r>
              <a:rPr b="1" lang="fr-FR" sz="1400" spc="-1" strike="noStrike" u="sng">
                <a:solidFill>
                  <a:srgbClr val="1f4e79"/>
                </a:solidFill>
                <a:uFillTx/>
                <a:latin typeface="Calibri"/>
              </a:rPr>
              <a:t>un compte ADMINISTRATION</a:t>
            </a:r>
            <a:r>
              <a:rPr b="1" lang="fr-FR" sz="1400" spc="-1" strike="noStrike">
                <a:solidFill>
                  <a:srgbClr val="1f4e79"/>
                </a:solidFill>
                <a:latin typeface="Calibri"/>
              </a:rPr>
              <a:t> en quelques clics, ou</a:t>
            </a:r>
            <a:endParaRPr b="0" lang="fr-FR" sz="1400" spc="-1" strike="noStrike">
              <a:latin typeface="Arial"/>
            </a:endParaRPr>
          </a:p>
          <a:p>
            <a:pPr marL="181080">
              <a:lnSpc>
                <a:spcPct val="100000"/>
              </a:lnSpc>
            </a:pPr>
            <a:r>
              <a:rPr b="1" lang="fr-FR" sz="1400" spc="-1" strike="noStrike">
                <a:solidFill>
                  <a:srgbClr val="1f4e79"/>
                </a:solidFill>
                <a:latin typeface="Calibri"/>
              </a:rPr>
              <a:t>Si vous avez déjà un compte, passez à l’étape 3</a:t>
            </a:r>
            <a:endParaRPr b="0" lang="fr-FR" sz="1400" spc="-1" strike="noStrike">
              <a:latin typeface="Arial"/>
            </a:endParaRPr>
          </a:p>
        </p:txBody>
      </p:sp>
      <p:sp>
        <p:nvSpPr>
          <p:cNvPr id="1224" name="ZoneTexte 41"/>
          <p:cNvSpPr/>
          <p:nvPr/>
        </p:nvSpPr>
        <p:spPr>
          <a:xfrm>
            <a:off x="1920960" y="373248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3. Connectez-vous</a:t>
            </a:r>
            <a:endParaRPr b="0" lang="fr-FR" sz="1400" spc="-1" strike="noStrike">
              <a:latin typeface="Arial"/>
            </a:endParaRPr>
          </a:p>
        </p:txBody>
      </p:sp>
      <p:sp>
        <p:nvSpPr>
          <p:cNvPr id="1225" name="ZoneTexte 42"/>
          <p:cNvSpPr/>
          <p:nvPr/>
        </p:nvSpPr>
        <p:spPr>
          <a:xfrm>
            <a:off x="2282400" y="4443120"/>
            <a:ext cx="5831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1f4e79"/>
                </a:solidFill>
                <a:latin typeface="Calibri"/>
              </a:rPr>
              <a:t>4. Consultez et/ou approuvez des signalements d’autres utilisateurs</a:t>
            </a:r>
            <a:endParaRPr b="0" lang="fr-FR" sz="1400" spc="-1" strike="noStrike">
              <a:latin typeface="Arial"/>
            </a:endParaRPr>
          </a:p>
        </p:txBody>
      </p:sp>
      <p:grpSp>
        <p:nvGrpSpPr>
          <p:cNvPr id="1226" name="Groupe 44"/>
          <p:cNvGrpSpPr/>
          <p:nvPr/>
        </p:nvGrpSpPr>
        <p:grpSpPr>
          <a:xfrm>
            <a:off x="1638360" y="487080"/>
            <a:ext cx="8914680" cy="527400"/>
            <a:chOff x="1638360" y="487080"/>
            <a:chExt cx="8914680" cy="527400"/>
          </a:xfrm>
        </p:grpSpPr>
        <p:sp>
          <p:nvSpPr>
            <p:cNvPr id="1227" name="Connecteur droit 55"/>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1228" name="Connecteur droit 56"/>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1229" name="Groupe 57"/>
            <p:cNvGrpSpPr/>
            <p:nvPr/>
          </p:nvGrpSpPr>
          <p:grpSpPr>
            <a:xfrm>
              <a:off x="5845320" y="487080"/>
              <a:ext cx="501120" cy="527400"/>
              <a:chOff x="5845320" y="487080"/>
              <a:chExt cx="501120" cy="527400"/>
            </a:xfrm>
          </p:grpSpPr>
          <p:sp>
            <p:nvSpPr>
              <p:cNvPr id="1230" name="Rectangle 58"/>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231" name="Groupe 59"/>
              <p:cNvGrpSpPr/>
              <p:nvPr/>
            </p:nvGrpSpPr>
            <p:grpSpPr>
              <a:xfrm>
                <a:off x="5869080" y="531360"/>
                <a:ext cx="453960" cy="438840"/>
                <a:chOff x="5869080" y="531360"/>
                <a:chExt cx="453960" cy="438840"/>
              </a:xfrm>
            </p:grpSpPr>
            <p:grpSp>
              <p:nvGrpSpPr>
                <p:cNvPr id="1232" name="Groupe 60"/>
                <p:cNvGrpSpPr/>
                <p:nvPr/>
              </p:nvGrpSpPr>
              <p:grpSpPr>
                <a:xfrm>
                  <a:off x="5869080" y="645840"/>
                  <a:ext cx="353160" cy="324360"/>
                  <a:chOff x="5869080" y="645840"/>
                  <a:chExt cx="353160" cy="324360"/>
                </a:xfrm>
              </p:grpSpPr>
              <p:sp>
                <p:nvSpPr>
                  <p:cNvPr id="1233" name="Rectangle 64"/>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234" name="Rectangle 65"/>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235" name="Groupe 61"/>
                <p:cNvGrpSpPr/>
                <p:nvPr/>
              </p:nvGrpSpPr>
              <p:grpSpPr>
                <a:xfrm>
                  <a:off x="5969880" y="531360"/>
                  <a:ext cx="353160" cy="324360"/>
                  <a:chOff x="5969880" y="531360"/>
                  <a:chExt cx="353160" cy="324360"/>
                </a:xfrm>
              </p:grpSpPr>
              <p:sp>
                <p:nvSpPr>
                  <p:cNvPr id="1236" name="Rectangle 62"/>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237" name="Rectangle 63"/>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1238" name="ZoneTexte 70"/>
          <p:cNvSpPr/>
          <p:nvPr/>
        </p:nvSpPr>
        <p:spPr>
          <a:xfrm>
            <a:off x="1945440" y="5110200"/>
            <a:ext cx="5831640" cy="9428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fr-FR" sz="1400" spc="-1" strike="noStrike">
                <a:solidFill>
                  <a:srgbClr val="ffffff"/>
                </a:solidFill>
                <a:latin typeface="Calibri"/>
              </a:rPr>
              <a:t>5. Abonnez-vous aux alertes de votre choix pour être plus rapidement notifiés et informés</a:t>
            </a:r>
            <a:endParaRPr b="0" lang="fr-FR" sz="1400" spc="-1" strike="noStrike">
              <a:latin typeface="Arial"/>
            </a:endParaRPr>
          </a:p>
          <a:p>
            <a:pPr>
              <a:lnSpc>
                <a:spcPct val="100000"/>
              </a:lnSpc>
            </a:pPr>
            <a:endParaRPr b="0" lang="fr-FR" sz="1400" spc="-1" strike="noStrike">
              <a:latin typeface="Arial"/>
            </a:endParaRPr>
          </a:p>
          <a:p>
            <a:pPr>
              <a:lnSpc>
                <a:spcPct val="100000"/>
              </a:lnSpc>
            </a:pPr>
            <a:endParaRPr b="0" lang="fr-FR" sz="1400" spc="-1" strike="noStrike">
              <a:latin typeface="Arial"/>
            </a:endParaRPr>
          </a:p>
        </p:txBody>
      </p:sp>
      <p:grpSp>
        <p:nvGrpSpPr>
          <p:cNvPr id="1239" name="Groupe 6"/>
          <p:cNvGrpSpPr/>
          <p:nvPr/>
        </p:nvGrpSpPr>
        <p:grpSpPr>
          <a:xfrm>
            <a:off x="8202240" y="2071800"/>
            <a:ext cx="3432960" cy="4284000"/>
            <a:chOff x="8202240" y="2071800"/>
            <a:chExt cx="3432960" cy="4284000"/>
          </a:xfrm>
        </p:grpSpPr>
        <p:pic>
          <p:nvPicPr>
            <p:cNvPr id="1240" name="Picture 2" descr="Vente flash téléphone portable, promo smartphone - SFR Altice"/>
            <p:cNvPicPr/>
            <p:nvPr/>
          </p:nvPicPr>
          <p:blipFill>
            <a:blip r:embed="rId1"/>
            <a:stretch/>
          </p:blipFill>
          <p:spPr>
            <a:xfrm>
              <a:off x="8202240" y="2071800"/>
              <a:ext cx="3432960" cy="4284000"/>
            </a:xfrm>
            <a:prstGeom prst="rect">
              <a:avLst/>
            </a:prstGeom>
            <a:ln w="0">
              <a:noFill/>
            </a:ln>
          </p:spPr>
        </p:pic>
        <p:grpSp>
          <p:nvGrpSpPr>
            <p:cNvPr id="1241" name="Groupe 4"/>
            <p:cNvGrpSpPr/>
            <p:nvPr/>
          </p:nvGrpSpPr>
          <p:grpSpPr>
            <a:xfrm>
              <a:off x="8925120" y="2329920"/>
              <a:ext cx="1980360" cy="3830040"/>
              <a:chOff x="8925120" y="2329920"/>
              <a:chExt cx="1980360" cy="3830040"/>
            </a:xfrm>
          </p:grpSpPr>
          <p:pic>
            <p:nvPicPr>
              <p:cNvPr id="1242" name="Image 72" descr=""/>
              <p:cNvPicPr/>
              <p:nvPr/>
            </p:nvPicPr>
            <p:blipFill>
              <a:blip r:embed="rId2"/>
              <a:stretch/>
            </p:blipFill>
            <p:spPr>
              <a:xfrm>
                <a:off x="8925120" y="2329920"/>
                <a:ext cx="1980360" cy="3830040"/>
              </a:xfrm>
              <a:prstGeom prst="rect">
                <a:avLst/>
              </a:prstGeom>
              <a:ln w="0">
                <a:noFill/>
              </a:ln>
            </p:spPr>
          </p:pic>
          <p:grpSp>
            <p:nvGrpSpPr>
              <p:cNvPr id="1243" name="Groupe 73"/>
              <p:cNvGrpSpPr/>
              <p:nvPr/>
            </p:nvGrpSpPr>
            <p:grpSpPr>
              <a:xfrm>
                <a:off x="9556200" y="2538720"/>
                <a:ext cx="719640" cy="699840"/>
                <a:chOff x="9556200" y="2538720"/>
                <a:chExt cx="719640" cy="699840"/>
              </a:xfrm>
            </p:grpSpPr>
            <p:sp>
              <p:nvSpPr>
                <p:cNvPr id="1244" name="Rectangle 74"/>
                <p:cNvSpPr/>
                <p:nvPr/>
              </p:nvSpPr>
              <p:spPr>
                <a:xfrm>
                  <a:off x="9556200" y="2538720"/>
                  <a:ext cx="719640" cy="699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245" name="Groupe 75"/>
                <p:cNvGrpSpPr/>
                <p:nvPr/>
              </p:nvGrpSpPr>
              <p:grpSpPr>
                <a:xfrm>
                  <a:off x="9598320" y="2583360"/>
                  <a:ext cx="635400" cy="610920"/>
                  <a:chOff x="9598320" y="2583360"/>
                  <a:chExt cx="635400" cy="610920"/>
                </a:xfrm>
              </p:grpSpPr>
              <p:grpSp>
                <p:nvGrpSpPr>
                  <p:cNvPr id="1246" name="Groupe 76"/>
                  <p:cNvGrpSpPr/>
                  <p:nvPr/>
                </p:nvGrpSpPr>
                <p:grpSpPr>
                  <a:xfrm>
                    <a:off x="9598320" y="2734920"/>
                    <a:ext cx="501480" cy="459360"/>
                    <a:chOff x="9598320" y="2734920"/>
                    <a:chExt cx="501480" cy="459360"/>
                  </a:xfrm>
                </p:grpSpPr>
                <p:sp>
                  <p:nvSpPr>
                    <p:cNvPr id="1247" name="Rectangle 80"/>
                    <p:cNvSpPr/>
                    <p:nvPr/>
                  </p:nvSpPr>
                  <p:spPr>
                    <a:xfrm rot="18682200">
                      <a:off x="9796320" y="2676600"/>
                      <a:ext cx="105120" cy="57564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248" name="Rectangle 81"/>
                    <p:cNvSpPr/>
                    <p:nvPr/>
                  </p:nvSpPr>
                  <p:spPr>
                    <a:xfrm rot="2482200">
                      <a:off x="9737280" y="2889720"/>
                      <a:ext cx="108360" cy="2797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249" name="Groupe 77"/>
                  <p:cNvGrpSpPr/>
                  <p:nvPr/>
                </p:nvGrpSpPr>
                <p:grpSpPr>
                  <a:xfrm>
                    <a:off x="9732240" y="2583360"/>
                    <a:ext cx="501480" cy="459360"/>
                    <a:chOff x="9732240" y="2583360"/>
                    <a:chExt cx="501480" cy="459360"/>
                  </a:xfrm>
                </p:grpSpPr>
                <p:sp>
                  <p:nvSpPr>
                    <p:cNvPr id="1250" name="Rectangle 78"/>
                    <p:cNvSpPr/>
                    <p:nvPr/>
                  </p:nvSpPr>
                  <p:spPr>
                    <a:xfrm rot="7882200">
                      <a:off x="9930240" y="2525040"/>
                      <a:ext cx="105120" cy="57564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251" name="Rectangle 79"/>
                    <p:cNvSpPr/>
                    <p:nvPr/>
                  </p:nvSpPr>
                  <p:spPr>
                    <a:xfrm rot="13282200">
                      <a:off x="9986040" y="2607840"/>
                      <a:ext cx="108360" cy="2797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grpSp>
      <p:pic>
        <p:nvPicPr>
          <p:cNvPr id="1252" name="Picture 2" descr="Des Nations Unies Bleu Logo - Images vectorielles gratuites sur ..."/>
          <p:cNvPicPr/>
          <p:nvPr/>
        </p:nvPicPr>
        <p:blipFill>
          <a:blip r:embed="rId3"/>
          <a:stretch/>
        </p:blipFill>
        <p:spPr>
          <a:xfrm>
            <a:off x="10888560" y="171720"/>
            <a:ext cx="1170720" cy="1043280"/>
          </a:xfrm>
          <a:prstGeom prst="rect">
            <a:avLst/>
          </a:prstGeom>
          <a:ln w="0">
            <a:noFill/>
          </a:ln>
        </p:spPr>
      </p:pic>
      <p:sp>
        <p:nvSpPr>
          <p:cNvPr id="1253" name="Rectangle 46"/>
          <p:cNvSpPr/>
          <p:nvPr/>
        </p:nvSpPr>
        <p:spPr>
          <a:xfrm>
            <a:off x="114480" y="171720"/>
            <a:ext cx="3815640" cy="95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200" spc="-1" strike="noStrike">
                <a:solidFill>
                  <a:srgbClr val="ffffff"/>
                </a:solidFill>
                <a:latin typeface="Calibri"/>
              </a:rPr>
              <a:t>Comme pour le pitch OI, Bakary, confirme-nous si nous maintenons ce slide </a:t>
            </a:r>
            <a:endParaRPr b="0" lang="fr-FR" sz="1200" spc="-1" strike="noStrike">
              <a:latin typeface="Arial"/>
            </a:endParaRPr>
          </a:p>
          <a:p>
            <a:pPr algn="ctr">
              <a:lnSpc>
                <a:spcPct val="100000"/>
              </a:lnSpc>
            </a:pPr>
            <a:r>
              <a:rPr b="0" lang="fr-FR" sz="1200" spc="-1" strike="noStrike">
                <a:solidFill>
                  <a:srgbClr val="ffffff"/>
                </a:solidFill>
                <a:latin typeface="Calibri"/>
              </a:rPr>
              <a:t>Si oui, il faut prévoir un accès et un parcours utilisateur à l’appli aux OI, ce qui n’est pas encore prévu à ce jour</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54" name="Groupe 55"/>
          <p:cNvGrpSpPr/>
          <p:nvPr/>
        </p:nvGrpSpPr>
        <p:grpSpPr>
          <a:xfrm>
            <a:off x="7644600" y="545040"/>
            <a:ext cx="3875760" cy="5642640"/>
            <a:chOff x="7644600" y="545040"/>
            <a:chExt cx="3875760" cy="5642640"/>
          </a:xfrm>
        </p:grpSpPr>
        <p:sp>
          <p:nvSpPr>
            <p:cNvPr id="1255" name="Rectangle : coins arrondis 56"/>
            <p:cNvSpPr/>
            <p:nvPr/>
          </p:nvSpPr>
          <p:spPr>
            <a:xfrm>
              <a:off x="7644600" y="545040"/>
              <a:ext cx="3875760" cy="5642640"/>
            </a:xfrm>
            <a:prstGeom prst="roundRect">
              <a:avLst>
                <a:gd name="adj" fmla="val 7341"/>
              </a:avLst>
            </a:prstGeom>
            <a:solidFill>
              <a:schemeClr val="tx1"/>
            </a:solidFill>
            <a:ln>
              <a:solidFill>
                <a:srgbClr val="325490"/>
              </a:solidFill>
            </a:ln>
          </p:spPr>
          <p:style>
            <a:lnRef idx="2">
              <a:schemeClr val="accent1">
                <a:shade val="50000"/>
              </a:schemeClr>
            </a:lnRef>
            <a:fillRef idx="1">
              <a:schemeClr val="accent1"/>
            </a:fillRef>
            <a:effectRef idx="0">
              <a:schemeClr val="accent1"/>
            </a:effectRef>
            <a:fontRef idx="minor"/>
          </p:style>
        </p:sp>
        <p:grpSp>
          <p:nvGrpSpPr>
            <p:cNvPr id="1256" name="Groupe 57"/>
            <p:cNvGrpSpPr/>
            <p:nvPr/>
          </p:nvGrpSpPr>
          <p:grpSpPr>
            <a:xfrm>
              <a:off x="7756920" y="844200"/>
              <a:ext cx="606240" cy="275040"/>
              <a:chOff x="7756920" y="844200"/>
              <a:chExt cx="606240" cy="275040"/>
            </a:xfrm>
          </p:grpSpPr>
          <p:sp>
            <p:nvSpPr>
              <p:cNvPr id="1257" name="Rectangle 62"/>
              <p:cNvSpPr/>
              <p:nvPr/>
            </p:nvSpPr>
            <p:spPr>
              <a:xfrm>
                <a:off x="7756920" y="856080"/>
                <a:ext cx="503640" cy="169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Wingdings"/>
                  </a:rPr>
                  <a:t></a:t>
                </a:r>
                <a:endParaRPr b="0" lang="fr-FR" sz="1800" spc="-1" strike="noStrike">
                  <a:latin typeface="Arial"/>
                </a:endParaRPr>
              </a:p>
            </p:txBody>
          </p:sp>
          <p:sp>
            <p:nvSpPr>
              <p:cNvPr id="1258" name="Rectangle 63"/>
              <p:cNvSpPr/>
              <p:nvPr/>
            </p:nvSpPr>
            <p:spPr>
              <a:xfrm>
                <a:off x="8178840" y="844200"/>
                <a:ext cx="184320" cy="275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spAutoFit/>
              </a:bodyPr>
              <a:p>
                <a:pPr algn="ctr">
                  <a:lnSpc>
                    <a:spcPct val="100000"/>
                  </a:lnSpc>
                </a:pPr>
                <a:r>
                  <a:rPr b="0" lang="fr-FR" sz="1800" spc="-1" strike="noStrike">
                    <a:solidFill>
                      <a:srgbClr val="ffffff"/>
                    </a:solidFill>
                    <a:latin typeface="Symbol"/>
                  </a:rPr>
                  <a:t></a:t>
                </a:r>
                <a:endParaRPr b="0" lang="fr-FR" sz="1800" spc="-1" strike="noStrike">
                  <a:latin typeface="Arial"/>
                </a:endParaRPr>
              </a:p>
            </p:txBody>
          </p:sp>
        </p:grpSp>
        <p:sp>
          <p:nvSpPr>
            <p:cNvPr id="1259" name="Rectangle 58"/>
            <p:cNvSpPr/>
            <p:nvPr/>
          </p:nvSpPr>
          <p:spPr>
            <a:xfrm>
              <a:off x="9292680" y="902160"/>
              <a:ext cx="478440" cy="13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4G</a:t>
              </a:r>
              <a:endParaRPr b="0" lang="fr-FR" sz="1800" spc="-1" strike="noStrike">
                <a:latin typeface="Arial"/>
              </a:endParaRPr>
            </a:p>
          </p:txBody>
        </p:sp>
        <p:pic>
          <p:nvPicPr>
            <p:cNvPr id="1260" name="Image 59" descr=""/>
            <p:cNvPicPr/>
            <p:nvPr/>
          </p:nvPicPr>
          <p:blipFill>
            <a:blip r:embed="rId1"/>
            <a:srcRect l="0" t="0" r="16877" b="16585"/>
            <a:stretch/>
          </p:blipFill>
          <p:spPr>
            <a:xfrm>
              <a:off x="10701000" y="793800"/>
              <a:ext cx="691200" cy="354600"/>
            </a:xfrm>
            <a:prstGeom prst="rect">
              <a:avLst/>
            </a:prstGeom>
            <a:ln w="0">
              <a:noFill/>
            </a:ln>
          </p:spPr>
        </p:pic>
        <p:pic>
          <p:nvPicPr>
            <p:cNvPr id="1261" name="Image 60" descr=""/>
            <p:cNvPicPr/>
            <p:nvPr/>
          </p:nvPicPr>
          <p:blipFill>
            <a:blip r:embed="rId2"/>
            <a:stretch/>
          </p:blipFill>
          <p:spPr>
            <a:xfrm>
              <a:off x="7837200" y="1266120"/>
              <a:ext cx="3563280" cy="4608360"/>
            </a:xfrm>
            <a:prstGeom prst="rect">
              <a:avLst/>
            </a:prstGeom>
            <a:ln w="0">
              <a:noFill/>
            </a:ln>
          </p:spPr>
        </p:pic>
        <p:sp>
          <p:nvSpPr>
            <p:cNvPr id="1262" name="Rectangle 61"/>
            <p:cNvSpPr/>
            <p:nvPr/>
          </p:nvSpPr>
          <p:spPr>
            <a:xfrm>
              <a:off x="8349480" y="1266120"/>
              <a:ext cx="3051000" cy="460836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p:style>
          <p:txBody>
            <a:bodyPr lIns="72000" rIns="72000" tIns="45000" bIns="45000">
              <a:noAutofit/>
            </a:bodyPr>
            <a:p>
              <a:pPr>
                <a:lnSpc>
                  <a:spcPct val="150000"/>
                </a:lnSpc>
              </a:pPr>
              <a:r>
                <a:rPr b="1" lang="fr-FR" sz="3600" spc="-1" strike="noStrike">
                  <a:solidFill>
                    <a:srgbClr val="808080"/>
                  </a:solidFill>
                  <a:latin typeface="Calibri"/>
                </a:rPr>
                <a:t>KIBARO</a:t>
              </a:r>
              <a:endParaRPr b="0" lang="fr-FR" sz="3600" spc="-1" strike="noStrike">
                <a:latin typeface="Arial"/>
              </a:endParaRPr>
            </a:p>
            <a:p>
              <a:pPr marL="185760">
                <a:lnSpc>
                  <a:spcPct val="100000"/>
                </a:lnSpc>
                <a:spcBef>
                  <a:spcPts val="1800"/>
                </a:spcBef>
                <a:spcAft>
                  <a:spcPts val="1800"/>
                </a:spcAft>
              </a:pPr>
              <a:r>
                <a:rPr b="1" lang="fr-FR" sz="2400" spc="-1" strike="noStrike">
                  <a:solidFill>
                    <a:srgbClr val="808080"/>
                  </a:solidFill>
                  <a:latin typeface="Calibri"/>
                </a:rPr>
                <a:t>NOTRE HISTOIRE</a:t>
              </a:r>
              <a:endParaRPr b="0" lang="fr-FR" sz="2400" spc="-1" strike="noStrike">
                <a:latin typeface="Arial"/>
              </a:endParaRPr>
            </a:p>
            <a:p>
              <a:pPr marL="185760">
                <a:lnSpc>
                  <a:spcPct val="100000"/>
                </a:lnSpc>
                <a:spcAft>
                  <a:spcPts val="601"/>
                </a:spcAft>
              </a:pPr>
              <a:r>
                <a:rPr b="1" lang="fr-FR" sz="2400" spc="-1" strike="noStrike">
                  <a:solidFill>
                    <a:srgbClr val="808080"/>
                  </a:solidFill>
                  <a:latin typeface="Calibri"/>
                </a:rPr>
                <a:t>DECOUVRIR KIBARO</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Administrations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Grand public</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Professionnels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Organisations internationales</a:t>
              </a:r>
              <a:endParaRPr b="0" lang="fr-FR" sz="1500" spc="-1" strike="noStrike">
                <a:latin typeface="Arial"/>
              </a:endParaRPr>
            </a:p>
            <a:p>
              <a:pPr marL="712800">
                <a:lnSpc>
                  <a:spcPct val="100000"/>
                </a:lnSpc>
              </a:pPr>
              <a:endParaRPr b="0" lang="fr-FR" sz="1500" spc="-1" strike="noStrike">
                <a:latin typeface="Arial"/>
              </a:endParaRPr>
            </a:p>
            <a:p>
              <a:pPr marL="185760">
                <a:lnSpc>
                  <a:spcPct val="100000"/>
                </a:lnSpc>
                <a:spcAft>
                  <a:spcPts val="601"/>
                </a:spcAft>
              </a:pPr>
              <a:r>
                <a:rPr b="1" lang="fr-FR" sz="2400" spc="-1" strike="noStrike">
                  <a:solidFill>
                    <a:srgbClr val="ffffff"/>
                  </a:solidFill>
                  <a:latin typeface="Calibri"/>
                </a:rPr>
                <a:t>FONCTIONNALITES</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Parcours utilisateur</a:t>
              </a:r>
              <a:endParaRPr b="0" lang="fr-FR" sz="1500" spc="-1" strike="noStrike">
                <a:latin typeface="Arial"/>
              </a:endParaRPr>
            </a:p>
            <a:p>
              <a:pPr marL="627120" indent="-201240">
                <a:lnSpc>
                  <a:spcPct val="100000"/>
                </a:lnSpc>
                <a:spcAft>
                  <a:spcPts val="300"/>
                </a:spcAft>
                <a:buClr>
                  <a:srgbClr val="ffffff"/>
                </a:buClr>
                <a:buFont typeface="Wingdings" charset="2"/>
                <a:buChar char=""/>
              </a:pPr>
              <a:r>
                <a:rPr b="0" lang="fr-FR" sz="1500" spc="-1" strike="noStrike">
                  <a:solidFill>
                    <a:srgbClr val="ffffff"/>
                  </a:solidFill>
                  <a:latin typeface="Calibri"/>
                </a:rPr>
                <a:t>Support &amp; sécurité</a:t>
              </a:r>
              <a:endParaRPr b="0" lang="fr-FR" sz="1500" spc="-1" strike="noStrike">
                <a:latin typeface="Arial"/>
              </a:endParaRPr>
            </a:p>
            <a:p>
              <a:pPr>
                <a:lnSpc>
                  <a:spcPct val="100000"/>
                </a:lnSpc>
                <a:spcBef>
                  <a:spcPts val="1800"/>
                </a:spcBef>
              </a:pPr>
              <a:endParaRPr b="0" lang="fr-FR" sz="1500" spc="-1" strike="noStrike">
                <a:latin typeface="Arial"/>
              </a:endParaRPr>
            </a:p>
          </p:txBody>
        </p:sp>
      </p:grpSp>
      <p:sp>
        <p:nvSpPr>
          <p:cNvPr id="1263" name="Titre 3"/>
          <p:cNvSpPr/>
          <p:nvPr/>
        </p:nvSpPr>
        <p:spPr>
          <a:xfrm>
            <a:off x="1577520" y="2766240"/>
            <a:ext cx="6119640" cy="1325160"/>
          </a:xfrm>
          <a:prstGeom prst="rect">
            <a:avLst/>
          </a:prstGeom>
          <a:noFill/>
          <a:ln w="0">
            <a:noFill/>
          </a:ln>
        </p:spPr>
        <p:style>
          <a:lnRef idx="0"/>
          <a:fillRef idx="0"/>
          <a:effectRef idx="0"/>
          <a:fontRef idx="minor"/>
        </p:style>
        <p:txBody>
          <a:bodyPr anchor="ctr">
            <a:noAutofit/>
          </a:bodyPr>
          <a:p>
            <a:pPr>
              <a:lnSpc>
                <a:spcPct val="90000"/>
              </a:lnSpc>
            </a:pPr>
            <a:r>
              <a:rPr b="0" lang="fr-FR" sz="5400" spc="-1" strike="noStrike">
                <a:solidFill>
                  <a:srgbClr val="203864"/>
                </a:solidFill>
                <a:latin typeface="Calibri"/>
              </a:rPr>
              <a:t>SUPPORT &amp; SECURITE</a:t>
            </a:r>
            <a:endParaRPr b="0" lang="fr-FR" sz="5400" spc="-1" strike="noStrike">
              <a:latin typeface="Arial"/>
            </a:endParaRPr>
          </a:p>
        </p:txBody>
      </p:sp>
      <p:grpSp>
        <p:nvGrpSpPr>
          <p:cNvPr id="1264" name="Groupe 65"/>
          <p:cNvGrpSpPr/>
          <p:nvPr/>
        </p:nvGrpSpPr>
        <p:grpSpPr>
          <a:xfrm>
            <a:off x="390600" y="2921760"/>
            <a:ext cx="1001520" cy="1004400"/>
            <a:chOff x="390600" y="2921760"/>
            <a:chExt cx="1001520" cy="1004400"/>
          </a:xfrm>
        </p:grpSpPr>
        <p:sp>
          <p:nvSpPr>
            <p:cNvPr id="1265" name="Rectangle 66"/>
            <p:cNvSpPr/>
            <p:nvPr/>
          </p:nvSpPr>
          <p:spPr>
            <a:xfrm>
              <a:off x="390600" y="2921760"/>
              <a:ext cx="1001520" cy="1004400"/>
            </a:xfrm>
            <a:prstGeom prst="rect">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grpSp>
          <p:nvGrpSpPr>
            <p:cNvPr id="1266" name="Groupe 67"/>
            <p:cNvGrpSpPr/>
            <p:nvPr/>
          </p:nvGrpSpPr>
          <p:grpSpPr>
            <a:xfrm>
              <a:off x="444960" y="2994120"/>
              <a:ext cx="893160" cy="860400"/>
              <a:chOff x="444960" y="2994120"/>
              <a:chExt cx="893160" cy="860400"/>
            </a:xfrm>
          </p:grpSpPr>
          <p:grpSp>
            <p:nvGrpSpPr>
              <p:cNvPr id="1267" name="Groupe 68"/>
              <p:cNvGrpSpPr/>
              <p:nvPr/>
            </p:nvGrpSpPr>
            <p:grpSpPr>
              <a:xfrm>
                <a:off x="444960" y="3211560"/>
                <a:ext cx="701280" cy="642960"/>
                <a:chOff x="444960" y="3211560"/>
                <a:chExt cx="701280" cy="642960"/>
              </a:xfrm>
            </p:grpSpPr>
            <p:sp>
              <p:nvSpPr>
                <p:cNvPr id="1268" name="Rectangle 72"/>
                <p:cNvSpPr/>
                <p:nvPr/>
              </p:nvSpPr>
              <p:spPr>
                <a:xfrm rot="18682200">
                  <a:off x="720000" y="31323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69" name="Rectangle 73"/>
                <p:cNvSpPr/>
                <p:nvPr/>
              </p:nvSpPr>
              <p:spPr>
                <a:xfrm rot="2482200">
                  <a:off x="637200" y="342576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270" name="Groupe 69"/>
              <p:cNvGrpSpPr/>
              <p:nvPr/>
            </p:nvGrpSpPr>
            <p:grpSpPr>
              <a:xfrm>
                <a:off x="636840" y="2994120"/>
                <a:ext cx="701280" cy="642960"/>
                <a:chOff x="636840" y="2994120"/>
                <a:chExt cx="701280" cy="642960"/>
              </a:xfrm>
            </p:grpSpPr>
            <p:sp>
              <p:nvSpPr>
                <p:cNvPr id="1271" name="Rectangle 70"/>
                <p:cNvSpPr/>
                <p:nvPr/>
              </p:nvSpPr>
              <p:spPr>
                <a:xfrm rot="7882200">
                  <a:off x="911520" y="29145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72" name="Rectangle 71"/>
                <p:cNvSpPr/>
                <p:nvPr/>
              </p:nvSpPr>
              <p:spPr>
                <a:xfrm rot="13282200">
                  <a:off x="994680" y="302040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sp>
        <p:nvSpPr>
          <p:cNvPr id="1273"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BA8391D0-FED2-48E5-9BE4-344AACB4FFAE}" type="slidenum">
              <a:rPr b="0" lang="fr-FR" sz="1200" spc="-1" strike="noStrike">
                <a:solidFill>
                  <a:srgbClr val="334980"/>
                </a:solidFill>
                <a:latin typeface="Calibri"/>
              </a:rPr>
              <a:t>&lt;number&gt;</a:t>
            </a:fld>
            <a:endParaRPr b="0" lang="fr-FR" sz="1200" spc="-1" strike="noStrike">
              <a:latin typeface="Times New Roman"/>
            </a:endParaRPr>
          </a:p>
        </p:txBody>
      </p:sp>
      <p:sp>
        <p:nvSpPr>
          <p:cNvPr id="1274" name="Organigramme : Terminateur 25"/>
          <p:cNvSpPr/>
          <p:nvPr/>
        </p:nvSpPr>
        <p:spPr>
          <a:xfrm>
            <a:off x="3966480" y="5772960"/>
            <a:ext cx="2339640" cy="719640"/>
          </a:xfrm>
          <a:prstGeom prst="flowChartTerminator">
            <a:avLst/>
          </a:prstGeom>
          <a:noFill/>
          <a:ln w="28575">
            <a:solidFill>
              <a:srgbClr val="4472c4">
                <a:lumMod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203864"/>
                </a:solidFill>
                <a:latin typeface="Calibri"/>
              </a:rPr>
              <a:t>COMMENCER</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75" name="Groupe 26"/>
          <p:cNvGrpSpPr/>
          <p:nvPr/>
        </p:nvGrpSpPr>
        <p:grpSpPr>
          <a:xfrm>
            <a:off x="1638360" y="487080"/>
            <a:ext cx="8914680" cy="527400"/>
            <a:chOff x="1638360" y="487080"/>
            <a:chExt cx="8914680" cy="527400"/>
          </a:xfrm>
        </p:grpSpPr>
        <p:sp>
          <p:nvSpPr>
            <p:cNvPr id="1276" name="Connecteur droit 28"/>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1277" name="Connecteur droit 34"/>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1278" name="Groupe 35"/>
            <p:cNvGrpSpPr/>
            <p:nvPr/>
          </p:nvGrpSpPr>
          <p:grpSpPr>
            <a:xfrm>
              <a:off x="5845320" y="487080"/>
              <a:ext cx="501120" cy="527400"/>
              <a:chOff x="5845320" y="487080"/>
              <a:chExt cx="501120" cy="527400"/>
            </a:xfrm>
          </p:grpSpPr>
          <p:sp>
            <p:nvSpPr>
              <p:cNvPr id="1279" name="Rectangle 36"/>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280" name="Groupe 37"/>
              <p:cNvGrpSpPr/>
              <p:nvPr/>
            </p:nvGrpSpPr>
            <p:grpSpPr>
              <a:xfrm>
                <a:off x="5869080" y="531360"/>
                <a:ext cx="453960" cy="438840"/>
                <a:chOff x="5869080" y="531360"/>
                <a:chExt cx="453960" cy="438840"/>
              </a:xfrm>
            </p:grpSpPr>
            <p:grpSp>
              <p:nvGrpSpPr>
                <p:cNvPr id="1281" name="Groupe 38"/>
                <p:cNvGrpSpPr/>
                <p:nvPr/>
              </p:nvGrpSpPr>
              <p:grpSpPr>
                <a:xfrm>
                  <a:off x="5869080" y="645840"/>
                  <a:ext cx="353160" cy="324360"/>
                  <a:chOff x="5869080" y="645840"/>
                  <a:chExt cx="353160" cy="324360"/>
                </a:xfrm>
              </p:grpSpPr>
              <p:sp>
                <p:nvSpPr>
                  <p:cNvPr id="1282" name="Rectangle 42"/>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283" name="Rectangle 43"/>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284" name="Groupe 39"/>
                <p:cNvGrpSpPr/>
                <p:nvPr/>
              </p:nvGrpSpPr>
              <p:grpSpPr>
                <a:xfrm>
                  <a:off x="5969880" y="531360"/>
                  <a:ext cx="353160" cy="324360"/>
                  <a:chOff x="5969880" y="531360"/>
                  <a:chExt cx="353160" cy="324360"/>
                </a:xfrm>
              </p:grpSpPr>
              <p:sp>
                <p:nvSpPr>
                  <p:cNvPr id="1285" name="Rectangle 40"/>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286" name="Rectangle 41"/>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1287" name="Titre 8"/>
          <p:cNvSpPr/>
          <p:nvPr/>
        </p:nvSpPr>
        <p:spPr>
          <a:xfrm>
            <a:off x="1536840" y="1252440"/>
            <a:ext cx="9118080" cy="437760"/>
          </a:xfrm>
          <a:prstGeom prst="rect">
            <a:avLst/>
          </a:prstGeom>
          <a:noFill/>
          <a:ln w="0">
            <a:noFill/>
          </a:ln>
        </p:spPr>
        <p:style>
          <a:lnRef idx="0"/>
          <a:fillRef idx="0"/>
          <a:effectRef idx="0"/>
          <a:fontRef idx="minor"/>
        </p:style>
        <p:txBody>
          <a:bodyPr>
            <a:noAutofit/>
          </a:bodyPr>
          <a:p>
            <a:pPr algn="ctr">
              <a:lnSpc>
                <a:spcPct val="90000"/>
              </a:lnSpc>
            </a:pPr>
            <a:r>
              <a:rPr b="1" lang="fr-FR" sz="2400" spc="-1" strike="noStrike">
                <a:solidFill>
                  <a:srgbClr val="203864"/>
                </a:solidFill>
                <a:latin typeface="Calibri"/>
              </a:rPr>
              <a:t>POUR TOUTES VOS QUESTIONS… UN SUPPORT 24/7 EST DISPONIBLE</a:t>
            </a:r>
            <a:endParaRPr b="0" lang="fr-FR" sz="2400" spc="-1" strike="noStrike">
              <a:latin typeface="Arial"/>
            </a:endParaRPr>
          </a:p>
        </p:txBody>
      </p:sp>
      <p:sp>
        <p:nvSpPr>
          <p:cNvPr id="1288" name="TextBox 12"/>
          <p:cNvSpPr/>
          <p:nvPr/>
        </p:nvSpPr>
        <p:spPr>
          <a:xfrm>
            <a:off x="594720" y="2626200"/>
            <a:ext cx="9261360" cy="2572560"/>
          </a:xfrm>
          <a:prstGeom prst="rect">
            <a:avLst/>
          </a:prstGeom>
          <a:noFill/>
          <a:ln w="0">
            <a:noFill/>
          </a:ln>
        </p:spPr>
        <p:style>
          <a:lnRef idx="0"/>
          <a:fillRef idx="0"/>
          <a:effectRef idx="0"/>
          <a:fontRef idx="minor"/>
        </p:style>
        <p:txBody>
          <a:bodyPr lIns="90000" rIns="90000" tIns="45000" bIns="45000">
            <a:noAutofit/>
          </a:bodyPr>
          <a:p>
            <a:pPr>
              <a:lnSpc>
                <a:spcPct val="150000"/>
              </a:lnSpc>
              <a:spcAft>
                <a:spcPts val="1800"/>
              </a:spcAft>
            </a:pPr>
            <a:r>
              <a:rPr b="1" lang="fr-FR" sz="1500" spc="-1" strike="noStrike">
                <a:solidFill>
                  <a:srgbClr val="203864"/>
                </a:solidFill>
                <a:latin typeface="Calibri"/>
                <a:ea typeface="Montserrat Light"/>
              </a:rPr>
              <a:t>Un support center dédié à l’application est disponible 24/7 afin de répondre efficacement aux sollicitations diverses : </a:t>
            </a:r>
            <a:endParaRPr b="0" lang="fr-FR" sz="1500" spc="-1" strike="noStrike">
              <a:latin typeface="Arial"/>
            </a:endParaRPr>
          </a:p>
          <a:p>
            <a:pPr marL="285840" indent="-285480">
              <a:lnSpc>
                <a:spcPct val="150000"/>
              </a:lnSpc>
              <a:buClr>
                <a:srgbClr val="203864"/>
              </a:buClr>
              <a:buFont typeface="Wingdings" charset="2"/>
              <a:buChar char=""/>
            </a:pPr>
            <a:r>
              <a:rPr b="1" lang="fr-FR" sz="1500" spc="-1" strike="noStrike">
                <a:solidFill>
                  <a:srgbClr val="203864"/>
                </a:solidFill>
                <a:latin typeface="Calibri"/>
                <a:ea typeface="Montserrat Light"/>
              </a:rPr>
              <a:t>dysfonctionnements de l’application, </a:t>
            </a:r>
            <a:endParaRPr b="0" lang="fr-FR" sz="1500" spc="-1" strike="noStrike">
              <a:latin typeface="Arial"/>
            </a:endParaRPr>
          </a:p>
          <a:p>
            <a:pPr marL="285840" indent="-285480">
              <a:lnSpc>
                <a:spcPct val="150000"/>
              </a:lnSpc>
              <a:buClr>
                <a:srgbClr val="203864"/>
              </a:buClr>
              <a:buFont typeface="Wingdings" charset="2"/>
              <a:buChar char=""/>
            </a:pPr>
            <a:r>
              <a:rPr b="1" lang="fr-FR" sz="1500" spc="-1" strike="noStrike">
                <a:solidFill>
                  <a:srgbClr val="203864"/>
                </a:solidFill>
                <a:latin typeface="Calibri"/>
                <a:ea typeface="Montserrat Light"/>
              </a:rPr>
              <a:t>remonté de besoins spécifiques des clients et utilisateurs finaux etc. </a:t>
            </a:r>
            <a:endParaRPr b="0" lang="fr-FR" sz="1500" spc="-1" strike="noStrike">
              <a:latin typeface="Arial"/>
            </a:endParaRPr>
          </a:p>
          <a:p>
            <a:pPr>
              <a:lnSpc>
                <a:spcPct val="150000"/>
              </a:lnSpc>
              <a:spcBef>
                <a:spcPts val="1800"/>
              </a:spcBef>
              <a:spcAft>
                <a:spcPts val="1800"/>
              </a:spcAft>
            </a:pPr>
            <a:r>
              <a:rPr b="1" lang="fr-FR" sz="1500" spc="-1" strike="noStrike">
                <a:solidFill>
                  <a:srgbClr val="ffffff"/>
                </a:solidFill>
                <a:latin typeface="Calibri"/>
                <a:ea typeface="Montserrat Light"/>
              </a:rPr>
              <a:t>L’application à pour ambition d’évoluer avec ses clients. Elle est à l’écoute des besoins dans le but de répondre précisément et efficacement aux exigences de ses utilisateurs car sa mission est importante.</a:t>
            </a:r>
            <a:endParaRPr b="0" lang="fr-FR" sz="1500" spc="-1" strike="noStrike">
              <a:latin typeface="Arial"/>
            </a:endParaRPr>
          </a:p>
        </p:txBody>
      </p:sp>
      <p:pic>
        <p:nvPicPr>
          <p:cNvPr id="1289" name="Picture 2" descr="Icône Téléphone, téléphone, appel"/>
          <p:cNvPicPr/>
          <p:nvPr/>
        </p:nvPicPr>
        <p:blipFill>
          <a:blip r:embed="rId1"/>
          <a:stretch/>
        </p:blipFill>
        <p:spPr>
          <a:xfrm>
            <a:off x="9965520" y="2774880"/>
            <a:ext cx="1631520" cy="1631520"/>
          </a:xfrm>
          <a:prstGeom prst="rect">
            <a:avLst/>
          </a:prstGeom>
          <a:ln w="0">
            <a:noFill/>
          </a:ln>
        </p:spPr>
      </p:pic>
      <p:sp>
        <p:nvSpPr>
          <p:cNvPr id="1290" name="Rectangle 47"/>
          <p:cNvSpPr/>
          <p:nvPr/>
        </p:nvSpPr>
        <p:spPr>
          <a:xfrm>
            <a:off x="1134000" y="5612760"/>
            <a:ext cx="2945520" cy="7196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gn="ctr">
              <a:lnSpc>
                <a:spcPct val="100000"/>
              </a:lnSpc>
            </a:pPr>
            <a:r>
              <a:rPr b="1" lang="fr-FR" sz="1500" spc="-1" strike="noStrike">
                <a:solidFill>
                  <a:srgbClr val="405c9a"/>
                </a:solidFill>
                <a:latin typeface="Calibri"/>
              </a:rPr>
              <a:t>Equipe support</a:t>
            </a:r>
            <a:endParaRPr b="0" lang="fr-FR" sz="1500" spc="-1" strike="noStrike">
              <a:latin typeface="Arial"/>
            </a:endParaRPr>
          </a:p>
          <a:p>
            <a:pPr algn="ctr">
              <a:lnSpc>
                <a:spcPct val="100000"/>
              </a:lnSpc>
            </a:pPr>
            <a:r>
              <a:rPr b="0" lang="fr-FR" sz="1500" spc="-1" strike="noStrike">
                <a:solidFill>
                  <a:srgbClr val="405c9a"/>
                </a:solidFill>
                <a:latin typeface="Calibri"/>
              </a:rPr>
              <a:t>disponible </a:t>
            </a:r>
            <a:r>
              <a:rPr b="1" lang="fr-FR" sz="1500" spc="-1" strike="noStrike">
                <a:solidFill>
                  <a:srgbClr val="405c9a"/>
                </a:solidFill>
                <a:latin typeface="Calibri"/>
              </a:rPr>
              <a:t>24H 7/7 </a:t>
            </a:r>
            <a:endParaRPr b="0" lang="fr-FR" sz="1500" spc="-1" strike="noStrike">
              <a:latin typeface="Arial"/>
            </a:endParaRPr>
          </a:p>
        </p:txBody>
      </p:sp>
      <p:sp>
        <p:nvSpPr>
          <p:cNvPr id="1291" name="Rectangle 48"/>
          <p:cNvSpPr/>
          <p:nvPr/>
        </p:nvSpPr>
        <p:spPr>
          <a:xfrm>
            <a:off x="4644000" y="5612760"/>
            <a:ext cx="2945520" cy="7196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gn="ctr">
              <a:lnSpc>
                <a:spcPct val="100000"/>
              </a:lnSpc>
            </a:pPr>
            <a:r>
              <a:rPr b="0" lang="fr-FR" sz="1500" spc="-1" strike="noStrike">
                <a:solidFill>
                  <a:srgbClr val="405c9a"/>
                </a:solidFill>
                <a:latin typeface="Calibri"/>
              </a:rPr>
              <a:t>Une </a:t>
            </a:r>
            <a:r>
              <a:rPr b="1" lang="fr-FR" sz="1500" spc="-1" strike="noStrike">
                <a:solidFill>
                  <a:srgbClr val="405c9a"/>
                </a:solidFill>
                <a:latin typeface="Calibri"/>
              </a:rPr>
              <a:t>foire aux questions </a:t>
            </a:r>
            <a:endParaRPr b="0" lang="fr-FR" sz="1500" spc="-1" strike="noStrike">
              <a:latin typeface="Arial"/>
            </a:endParaRPr>
          </a:p>
          <a:p>
            <a:pPr algn="ctr">
              <a:lnSpc>
                <a:spcPct val="100000"/>
              </a:lnSpc>
            </a:pPr>
            <a:r>
              <a:rPr b="0" lang="fr-FR" sz="1500" spc="-1" strike="noStrike">
                <a:solidFill>
                  <a:srgbClr val="405c9a"/>
                </a:solidFill>
                <a:latin typeface="Calibri"/>
              </a:rPr>
              <a:t>accessible</a:t>
            </a:r>
            <a:endParaRPr b="0" lang="fr-FR" sz="1500" spc="-1" strike="noStrike">
              <a:latin typeface="Arial"/>
            </a:endParaRPr>
          </a:p>
        </p:txBody>
      </p:sp>
      <p:sp>
        <p:nvSpPr>
          <p:cNvPr id="1292" name="Rectangle 49"/>
          <p:cNvSpPr/>
          <p:nvPr/>
        </p:nvSpPr>
        <p:spPr>
          <a:xfrm>
            <a:off x="8153640" y="5612760"/>
            <a:ext cx="2945520" cy="719640"/>
          </a:xfrm>
          <a:prstGeom prst="rect">
            <a:avLst/>
          </a:prstGeom>
          <a:solidFill>
            <a:schemeClr val="bg1"/>
          </a:solid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noAutofit/>
          </a:bodyPr>
          <a:p>
            <a:pPr algn="ctr">
              <a:lnSpc>
                <a:spcPct val="100000"/>
              </a:lnSpc>
            </a:pPr>
            <a:r>
              <a:rPr b="1" lang="fr-FR" sz="1500" spc="-1" strike="noStrike">
                <a:solidFill>
                  <a:srgbClr val="405c9a"/>
                </a:solidFill>
                <a:latin typeface="Calibri"/>
              </a:rPr>
              <a:t>Des tutoriels d’utilisation de l’application</a:t>
            </a:r>
            <a:r>
              <a:rPr b="0" lang="fr-FR" sz="1500" spc="-1" strike="noStrike">
                <a:solidFill>
                  <a:srgbClr val="405c9a"/>
                </a:solidFill>
                <a:latin typeface="Calibri"/>
              </a:rPr>
              <a:t> à votre disposition</a:t>
            </a:r>
            <a:endParaRPr b="0" lang="fr-FR" sz="1500" spc="-1" strike="noStrike">
              <a:latin typeface="Arial"/>
            </a:endParaRPr>
          </a:p>
        </p:txBody>
      </p:sp>
      <p:sp>
        <p:nvSpPr>
          <p:cNvPr id="1293" name="Espace réservé du numéro de diapositive 5"/>
          <p:cNvSpPr/>
          <p:nvPr/>
        </p:nvSpPr>
        <p:spPr>
          <a:xfrm>
            <a:off x="8610480" y="6356520"/>
            <a:ext cx="2742840" cy="364680"/>
          </a:xfrm>
          <a:prstGeom prst="rect">
            <a:avLst/>
          </a:prstGeom>
          <a:noFill/>
          <a:ln w="0">
            <a:noFill/>
          </a:ln>
        </p:spPr>
        <p:style>
          <a:lnRef idx="0"/>
          <a:fillRef idx="0"/>
          <a:effectRef idx="0"/>
          <a:fontRef idx="minor"/>
        </p:style>
        <p:txBody>
          <a:bodyPr anchor="ctr">
            <a:noAutofit/>
          </a:bodyPr>
          <a:p>
            <a:pPr algn="r">
              <a:lnSpc>
                <a:spcPct val="100000"/>
              </a:lnSpc>
            </a:pPr>
            <a:fld id="{5561C9D7-E334-4E4F-A05A-7ECE9E952CAD}" type="slidenum">
              <a:rPr b="0" lang="fr-FR" sz="1200" spc="-1" strike="noStrike">
                <a:solidFill>
                  <a:srgbClr val="ffffff"/>
                </a:solidFill>
                <a:latin typeface="Calibri"/>
              </a:rPr>
              <a:t>&lt;number&gt;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33B0EB41-A802-4402-8D0A-ABA0E1FA3A0C}" type="slidenum">
              <a:rPr b="0" lang="fr-FR" sz="1200" spc="-1" strike="noStrike">
                <a:solidFill>
                  <a:srgbClr val="ffffff"/>
                </a:solidFill>
                <a:latin typeface="Calibri"/>
              </a:rPr>
              <a:t>&lt;number&gt;</a:t>
            </a:fld>
            <a:endParaRPr b="0" lang="fr-FR" sz="1200" spc="-1" strike="noStrike">
              <a:latin typeface="Times New Roman"/>
            </a:endParaRPr>
          </a:p>
        </p:txBody>
      </p:sp>
      <p:sp>
        <p:nvSpPr>
          <p:cNvPr id="1295"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203864"/>
                </a:solidFill>
                <a:latin typeface="Calibri"/>
              </a:rPr>
              <a:t>NOTRE APPLICATION EST FORTEMENT SECURISEE</a:t>
            </a:r>
            <a:endParaRPr b="0" lang="fr-FR" sz="2400" spc="-1" strike="noStrike">
              <a:solidFill>
                <a:srgbClr val="000000"/>
              </a:solidFill>
              <a:latin typeface="Calibri"/>
            </a:endParaRPr>
          </a:p>
        </p:txBody>
      </p:sp>
      <p:grpSp>
        <p:nvGrpSpPr>
          <p:cNvPr id="1296" name="Groupe 21"/>
          <p:cNvGrpSpPr/>
          <p:nvPr/>
        </p:nvGrpSpPr>
        <p:grpSpPr>
          <a:xfrm>
            <a:off x="1638360" y="487080"/>
            <a:ext cx="8914680" cy="527400"/>
            <a:chOff x="1638360" y="487080"/>
            <a:chExt cx="8914680" cy="527400"/>
          </a:xfrm>
        </p:grpSpPr>
        <p:sp>
          <p:nvSpPr>
            <p:cNvPr id="1297" name="Connecteur droit 22"/>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1298" name="Connecteur droit 23"/>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1299" name="Groupe 24"/>
            <p:cNvGrpSpPr/>
            <p:nvPr/>
          </p:nvGrpSpPr>
          <p:grpSpPr>
            <a:xfrm>
              <a:off x="5845320" y="487080"/>
              <a:ext cx="501120" cy="527400"/>
              <a:chOff x="5845320" y="487080"/>
              <a:chExt cx="501120" cy="527400"/>
            </a:xfrm>
          </p:grpSpPr>
          <p:sp>
            <p:nvSpPr>
              <p:cNvPr id="1300" name="Rectangle 25"/>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301" name="Groupe 26"/>
              <p:cNvGrpSpPr/>
              <p:nvPr/>
            </p:nvGrpSpPr>
            <p:grpSpPr>
              <a:xfrm>
                <a:off x="5869080" y="531360"/>
                <a:ext cx="453960" cy="438840"/>
                <a:chOff x="5869080" y="531360"/>
                <a:chExt cx="453960" cy="438840"/>
              </a:xfrm>
            </p:grpSpPr>
            <p:grpSp>
              <p:nvGrpSpPr>
                <p:cNvPr id="1302" name="Groupe 27"/>
                <p:cNvGrpSpPr/>
                <p:nvPr/>
              </p:nvGrpSpPr>
              <p:grpSpPr>
                <a:xfrm>
                  <a:off x="5869080" y="645840"/>
                  <a:ext cx="353160" cy="324360"/>
                  <a:chOff x="5869080" y="645840"/>
                  <a:chExt cx="353160" cy="324360"/>
                </a:xfrm>
              </p:grpSpPr>
              <p:sp>
                <p:nvSpPr>
                  <p:cNvPr id="1303" name="Rectangle 31"/>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04" name="Rectangle 32"/>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305" name="Groupe 28"/>
                <p:cNvGrpSpPr/>
                <p:nvPr/>
              </p:nvGrpSpPr>
              <p:grpSpPr>
                <a:xfrm>
                  <a:off x="5969880" y="531360"/>
                  <a:ext cx="353160" cy="324360"/>
                  <a:chOff x="5969880" y="531360"/>
                  <a:chExt cx="353160" cy="324360"/>
                </a:xfrm>
              </p:grpSpPr>
              <p:sp>
                <p:nvSpPr>
                  <p:cNvPr id="1306" name="Rectangle 29"/>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07" name="Rectangle 30"/>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1308" name="Connecteur droit 66"/>
          <p:cNvSpPr/>
          <p:nvPr/>
        </p:nvSpPr>
        <p:spPr>
          <a:xfrm>
            <a:off x="0" y="3971880"/>
            <a:ext cx="12191760" cy="360"/>
          </a:xfrm>
          <a:prstGeom prst="line">
            <a:avLst/>
          </a:prstGeom>
          <a:ln>
            <a:solidFill>
              <a:srgbClr val="c9d3e9"/>
            </a:solidFill>
          </a:ln>
        </p:spPr>
        <p:style>
          <a:lnRef idx="1">
            <a:schemeClr val="accent1"/>
          </a:lnRef>
          <a:fillRef idx="0">
            <a:schemeClr val="accent1"/>
          </a:fillRef>
          <a:effectRef idx="0">
            <a:schemeClr val="accent1"/>
          </a:effectRef>
          <a:fontRef idx="minor"/>
        </p:style>
      </p:sp>
      <p:sp>
        <p:nvSpPr>
          <p:cNvPr id="1309" name="Rectangle 70"/>
          <p:cNvSpPr/>
          <p:nvPr/>
        </p:nvSpPr>
        <p:spPr>
          <a:xfrm>
            <a:off x="658080" y="2345400"/>
            <a:ext cx="2015640" cy="709560"/>
          </a:xfrm>
          <a:prstGeom prst="rect">
            <a:avLst/>
          </a:prstGeom>
          <a:noFill/>
          <a:ln>
            <a:solidFill>
              <a:srgbClr val="ebeff4"/>
            </a:solidFill>
          </a:ln>
          <a:effectLst>
            <a:reflection algn="bl" blurRad="6350" dir="5400000" endA="300" endPos="12000" rotWithShape="0" stA="52000" sy="-100000"/>
            <a:softEdge rad="31680"/>
          </a:effectLst>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ct val="100000"/>
              </a:lnSpc>
            </a:pPr>
            <a:r>
              <a:rPr b="1" lang="fr-FR" sz="1800" spc="-1" strike="noStrike">
                <a:solidFill>
                  <a:srgbClr val="203864"/>
                </a:solidFill>
                <a:latin typeface="Calibri"/>
              </a:rPr>
              <a:t>CRYPTAGE</a:t>
            </a:r>
            <a:endParaRPr b="0" lang="fr-FR" sz="1800" spc="-1" strike="noStrike">
              <a:latin typeface="Arial"/>
            </a:endParaRPr>
          </a:p>
        </p:txBody>
      </p:sp>
      <p:sp>
        <p:nvSpPr>
          <p:cNvPr id="1310" name="Rectangle 71"/>
          <p:cNvSpPr/>
          <p:nvPr/>
        </p:nvSpPr>
        <p:spPr>
          <a:xfrm>
            <a:off x="3634200" y="2345400"/>
            <a:ext cx="2015640" cy="709560"/>
          </a:xfrm>
          <a:prstGeom prst="rect">
            <a:avLst/>
          </a:prstGeom>
          <a:noFill/>
          <a:ln>
            <a:solidFill>
              <a:srgbClr val="ebeff4"/>
            </a:solidFill>
          </a:ln>
          <a:effectLst>
            <a:reflection algn="bl" blurRad="6350" dir="5400000" endA="300" endPos="12000" rotWithShape="0" stA="52000" sy="-100000"/>
            <a:softEdge rad="31680"/>
          </a:effectLst>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ct val="100000"/>
              </a:lnSpc>
            </a:pPr>
            <a:r>
              <a:rPr b="1" lang="fr-FR" sz="1800" spc="-1" strike="noStrike">
                <a:solidFill>
                  <a:srgbClr val="ed7d31"/>
                </a:solidFill>
                <a:latin typeface="Calibri"/>
              </a:rPr>
              <a:t>DATACENTER</a:t>
            </a:r>
            <a:endParaRPr b="0" lang="fr-FR" sz="1800" spc="-1" strike="noStrike">
              <a:latin typeface="Arial"/>
            </a:endParaRPr>
          </a:p>
        </p:txBody>
      </p:sp>
      <p:sp>
        <p:nvSpPr>
          <p:cNvPr id="1311" name="Rectangle 72"/>
          <p:cNvSpPr/>
          <p:nvPr/>
        </p:nvSpPr>
        <p:spPr>
          <a:xfrm>
            <a:off x="6609960" y="2345400"/>
            <a:ext cx="2015640" cy="709560"/>
          </a:xfrm>
          <a:prstGeom prst="rect">
            <a:avLst/>
          </a:prstGeom>
          <a:noFill/>
          <a:ln>
            <a:solidFill>
              <a:srgbClr val="ebeff4"/>
            </a:solidFill>
          </a:ln>
          <a:effectLst>
            <a:reflection algn="bl" blurRad="6350" dir="5400000" endA="300" endPos="12000" rotWithShape="0" stA="52000" sy="-100000"/>
            <a:softEdge rad="31680"/>
          </a:effectLst>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ct val="100000"/>
              </a:lnSpc>
            </a:pPr>
            <a:r>
              <a:rPr b="1" lang="fr-FR" sz="1800" spc="-1" strike="noStrike">
                <a:solidFill>
                  <a:srgbClr val="c00000"/>
                </a:solidFill>
                <a:latin typeface="Calibri"/>
              </a:rPr>
              <a:t>RGPD &amp; ANONYMAT</a:t>
            </a:r>
            <a:endParaRPr b="0" lang="fr-FR" sz="1800" spc="-1" strike="noStrike">
              <a:latin typeface="Arial"/>
            </a:endParaRPr>
          </a:p>
        </p:txBody>
      </p:sp>
      <p:sp>
        <p:nvSpPr>
          <p:cNvPr id="1312" name="Rectangle 78"/>
          <p:cNvSpPr/>
          <p:nvPr/>
        </p:nvSpPr>
        <p:spPr>
          <a:xfrm>
            <a:off x="9586080" y="2345400"/>
            <a:ext cx="2015640" cy="709560"/>
          </a:xfrm>
          <a:prstGeom prst="rect">
            <a:avLst/>
          </a:prstGeom>
          <a:noFill/>
          <a:ln>
            <a:solidFill>
              <a:srgbClr val="ebeff4"/>
            </a:solidFill>
          </a:ln>
          <a:effectLst>
            <a:reflection algn="bl" blurRad="6350" dir="5400000" endA="300" endPos="12000" rotWithShape="0" stA="52000" sy="-100000"/>
            <a:softEdge rad="31680"/>
          </a:effectLst>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ct val="100000"/>
              </a:lnSpc>
            </a:pPr>
            <a:r>
              <a:rPr b="1" lang="fr-FR" sz="1800" spc="-1" strike="noStrike">
                <a:solidFill>
                  <a:srgbClr val="4472c4"/>
                </a:solidFill>
                <a:latin typeface="Calibri"/>
              </a:rPr>
              <a:t>DONNÉS VÉRIFIÉES</a:t>
            </a:r>
            <a:endParaRPr b="0" lang="fr-FR" sz="1800" spc="-1" strike="noStrike">
              <a:latin typeface="Arial"/>
            </a:endParaRPr>
          </a:p>
        </p:txBody>
      </p:sp>
      <p:sp>
        <p:nvSpPr>
          <p:cNvPr id="1313" name="Ellipse 79"/>
          <p:cNvSpPr/>
          <p:nvPr/>
        </p:nvSpPr>
        <p:spPr>
          <a:xfrm>
            <a:off x="766080" y="3072240"/>
            <a:ext cx="1799640" cy="1799640"/>
          </a:xfrm>
          <a:prstGeom prst="ellipse">
            <a:avLst/>
          </a:prstGeom>
          <a:solidFill>
            <a:schemeClr val="bg1"/>
          </a:solidFill>
          <a:ln>
            <a:noFill/>
          </a:ln>
          <a:effectLst>
            <a:reflection algn="bl" blurRad="6350" dir="5400000" endA="300" endPos="12000" rotWithShape="0" stA="52000" sy="-100000"/>
            <a:softEdge rad="31680"/>
          </a:effectLst>
          <a:scene3d>
            <a:camera prst="orthographicFront"/>
            <a:lightRig dir="t" rig="morning"/>
          </a:scene3d>
          <a:sp3d prstMaterial="metal"/>
        </p:spPr>
        <p:style>
          <a:lnRef idx="2">
            <a:schemeClr val="accent1">
              <a:shade val="50000"/>
            </a:schemeClr>
          </a:lnRef>
          <a:fillRef idx="1">
            <a:schemeClr val="accent1"/>
          </a:fillRef>
          <a:effectRef idx="0">
            <a:schemeClr val="accent1"/>
          </a:effectRef>
          <a:fontRef idx="minor"/>
        </p:style>
      </p:sp>
      <p:sp>
        <p:nvSpPr>
          <p:cNvPr id="1314" name="Ellipse 80"/>
          <p:cNvSpPr/>
          <p:nvPr/>
        </p:nvSpPr>
        <p:spPr>
          <a:xfrm>
            <a:off x="3742200" y="3072240"/>
            <a:ext cx="1799640" cy="1799640"/>
          </a:xfrm>
          <a:prstGeom prst="ellipse">
            <a:avLst/>
          </a:prstGeom>
          <a:solidFill>
            <a:schemeClr val="bg1"/>
          </a:solidFill>
          <a:ln>
            <a:noFill/>
          </a:ln>
          <a:effectLst>
            <a:reflection algn="bl" blurRad="6350" dir="5400000" endA="300" endPos="12000" rotWithShape="0" stA="52000" sy="-100000"/>
            <a:softEdge rad="31680"/>
          </a:effectLst>
          <a:scene3d>
            <a:camera prst="orthographicFront"/>
            <a:lightRig dir="t" rig="morning"/>
          </a:scene3d>
          <a:sp3d prstMaterial="metal"/>
        </p:spPr>
        <p:style>
          <a:lnRef idx="2">
            <a:schemeClr val="accent1">
              <a:shade val="50000"/>
            </a:schemeClr>
          </a:lnRef>
          <a:fillRef idx="1">
            <a:schemeClr val="accent1"/>
          </a:fillRef>
          <a:effectRef idx="0">
            <a:schemeClr val="accent1"/>
          </a:effectRef>
          <a:fontRef idx="minor"/>
        </p:style>
      </p:sp>
      <p:sp>
        <p:nvSpPr>
          <p:cNvPr id="1315" name="Ellipse 81"/>
          <p:cNvSpPr/>
          <p:nvPr/>
        </p:nvSpPr>
        <p:spPr>
          <a:xfrm>
            <a:off x="6717960" y="3072240"/>
            <a:ext cx="1799640" cy="1799640"/>
          </a:xfrm>
          <a:prstGeom prst="ellipse">
            <a:avLst/>
          </a:prstGeom>
          <a:solidFill>
            <a:schemeClr val="bg1"/>
          </a:solidFill>
          <a:ln>
            <a:noFill/>
          </a:ln>
          <a:effectLst>
            <a:reflection algn="bl" blurRad="6350" dir="5400000" endA="300" endPos="12000" rotWithShape="0" stA="52000" sy="-100000"/>
            <a:softEdge rad="31680"/>
          </a:effectLst>
          <a:scene3d>
            <a:camera prst="orthographicFront"/>
            <a:lightRig dir="t" rig="morning"/>
          </a:scene3d>
          <a:sp3d prstMaterial="metal"/>
        </p:spPr>
        <p:style>
          <a:lnRef idx="2">
            <a:schemeClr val="accent1">
              <a:shade val="50000"/>
            </a:schemeClr>
          </a:lnRef>
          <a:fillRef idx="1">
            <a:schemeClr val="accent1"/>
          </a:fillRef>
          <a:effectRef idx="0">
            <a:schemeClr val="accent1"/>
          </a:effectRef>
          <a:fontRef idx="minor"/>
        </p:style>
      </p:sp>
      <p:sp>
        <p:nvSpPr>
          <p:cNvPr id="1316" name="Ellipse 82"/>
          <p:cNvSpPr/>
          <p:nvPr/>
        </p:nvSpPr>
        <p:spPr>
          <a:xfrm>
            <a:off x="9694080" y="3072240"/>
            <a:ext cx="1799640" cy="1799640"/>
          </a:xfrm>
          <a:prstGeom prst="ellipse">
            <a:avLst/>
          </a:prstGeom>
          <a:solidFill>
            <a:schemeClr val="bg1"/>
          </a:solidFill>
          <a:ln>
            <a:noFill/>
          </a:ln>
          <a:effectLst>
            <a:reflection algn="bl" blurRad="6350" dir="5400000" endA="300" endPos="12000" rotWithShape="0" stA="52000" sy="-100000"/>
            <a:softEdge rad="31680"/>
          </a:effectLst>
          <a:scene3d>
            <a:camera prst="orthographicFront"/>
            <a:lightRig dir="t" rig="morning"/>
          </a:scene3d>
          <a:sp3d prstMaterial="metal"/>
        </p:spPr>
        <p:style>
          <a:lnRef idx="2">
            <a:schemeClr val="accent1">
              <a:shade val="50000"/>
            </a:schemeClr>
          </a:lnRef>
          <a:fillRef idx="1">
            <a:schemeClr val="accent1"/>
          </a:fillRef>
          <a:effectRef idx="0">
            <a:schemeClr val="accent1"/>
          </a:effectRef>
          <a:fontRef idx="minor"/>
        </p:style>
      </p:sp>
      <p:sp>
        <p:nvSpPr>
          <p:cNvPr id="1317" name="Rectangle 83"/>
          <p:cNvSpPr/>
          <p:nvPr/>
        </p:nvSpPr>
        <p:spPr>
          <a:xfrm>
            <a:off x="375120" y="5154480"/>
            <a:ext cx="2524680" cy="72972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400" spc="-1" strike="noStrike">
                <a:solidFill>
                  <a:srgbClr val="ffffff"/>
                </a:solidFill>
                <a:latin typeface="Calibri"/>
              </a:rPr>
              <a:t>Chiffrement des données de bout-en-bout en bases de données</a:t>
            </a:r>
            <a:endParaRPr b="0" lang="fr-FR" sz="1400" spc="-1" strike="noStrike">
              <a:latin typeface="Arial"/>
            </a:endParaRPr>
          </a:p>
          <a:p>
            <a:pPr algn="ctr">
              <a:lnSpc>
                <a:spcPct val="100000"/>
              </a:lnSpc>
            </a:pPr>
            <a:endParaRPr b="0" lang="fr-FR" sz="1400" spc="-1" strike="noStrike">
              <a:latin typeface="Arial"/>
            </a:endParaRPr>
          </a:p>
        </p:txBody>
      </p:sp>
      <p:sp>
        <p:nvSpPr>
          <p:cNvPr id="1318" name="Rectangle 84"/>
          <p:cNvSpPr/>
          <p:nvPr/>
        </p:nvSpPr>
        <p:spPr>
          <a:xfrm>
            <a:off x="3347280" y="5154480"/>
            <a:ext cx="2524680" cy="729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400" spc="-1" strike="noStrike">
                <a:solidFill>
                  <a:srgbClr val="ffffff"/>
                </a:solidFill>
                <a:latin typeface="Calibri"/>
              </a:rPr>
              <a:t>Données hébergées dans des datacenter sécurisés européens</a:t>
            </a:r>
            <a:endParaRPr b="0" lang="fr-FR" sz="1400" spc="-1" strike="noStrike">
              <a:latin typeface="Arial"/>
            </a:endParaRPr>
          </a:p>
          <a:p>
            <a:pPr algn="ctr">
              <a:lnSpc>
                <a:spcPct val="100000"/>
              </a:lnSpc>
            </a:pPr>
            <a:endParaRPr b="0" lang="fr-FR" sz="1400" spc="-1" strike="noStrike">
              <a:latin typeface="Arial"/>
            </a:endParaRPr>
          </a:p>
        </p:txBody>
      </p:sp>
      <p:sp>
        <p:nvSpPr>
          <p:cNvPr id="1319" name="Rectangle 85"/>
          <p:cNvSpPr/>
          <p:nvPr/>
        </p:nvSpPr>
        <p:spPr>
          <a:xfrm>
            <a:off x="6319440" y="5154480"/>
            <a:ext cx="2524680" cy="1407240"/>
          </a:xfrm>
          <a:prstGeom prst="rect">
            <a:avLst/>
          </a:prstGeom>
          <a:noFill/>
          <a:ln w="0">
            <a:noFill/>
          </a:ln>
        </p:spPr>
        <p:style>
          <a:lnRef idx="0"/>
          <a:fillRef idx="0"/>
          <a:effectRef idx="0"/>
          <a:fontRef idx="minor"/>
        </p:style>
        <p:txBody>
          <a:bodyPr lIns="90000" rIns="90000" tIns="45000" bIns="45000">
            <a:spAutoFit/>
          </a:bodyPr>
          <a:p>
            <a:pPr algn="ctr">
              <a:lnSpc>
                <a:spcPct val="100000"/>
              </a:lnSpc>
              <a:spcAft>
                <a:spcPts val="300"/>
              </a:spcAft>
            </a:pPr>
            <a:r>
              <a:rPr b="1" lang="fr-FR" sz="1400" spc="-1" strike="noStrike">
                <a:solidFill>
                  <a:srgbClr val="ffffff"/>
                </a:solidFill>
                <a:latin typeface="Calibri"/>
              </a:rPr>
              <a:t>Respect des  réglementations de protection de vos données personnelles</a:t>
            </a:r>
            <a:endParaRPr b="0" lang="fr-FR" sz="1400" spc="-1" strike="noStrike">
              <a:latin typeface="Arial"/>
            </a:endParaRPr>
          </a:p>
          <a:p>
            <a:pPr algn="ctr">
              <a:lnSpc>
                <a:spcPct val="100000"/>
              </a:lnSpc>
              <a:spcAft>
                <a:spcPts val="300"/>
              </a:spcAft>
            </a:pPr>
            <a:r>
              <a:rPr b="1" lang="fr-FR" sz="1400" spc="-1" strike="noStrike">
                <a:solidFill>
                  <a:srgbClr val="ffffff"/>
                </a:solidFill>
                <a:latin typeface="Calibri"/>
              </a:rPr>
              <a:t>Authentification sécurisée par un chiffrement de bout des mots de passe</a:t>
            </a:r>
            <a:endParaRPr b="0" lang="fr-FR" sz="1400" spc="-1" strike="noStrike">
              <a:latin typeface="Arial"/>
            </a:endParaRPr>
          </a:p>
        </p:txBody>
      </p:sp>
      <p:sp>
        <p:nvSpPr>
          <p:cNvPr id="1320" name="Rectangle 86"/>
          <p:cNvSpPr/>
          <p:nvPr/>
        </p:nvSpPr>
        <p:spPr>
          <a:xfrm>
            <a:off x="9331560" y="5154480"/>
            <a:ext cx="2524680" cy="13690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400" spc="-1" strike="noStrike">
                <a:solidFill>
                  <a:srgbClr val="ffffff"/>
                </a:solidFill>
                <a:latin typeface="Calibri"/>
              </a:rPr>
              <a:t>Véracité des informations : un signalement est toujours accompagné d’une heure, date, d’une géolocalisation et d’une photo</a:t>
            </a:r>
            <a:endParaRPr b="0" lang="fr-FR" sz="1400" spc="-1" strike="noStrike">
              <a:latin typeface="Arial"/>
            </a:endParaRPr>
          </a:p>
          <a:p>
            <a:pPr algn="ctr">
              <a:lnSpc>
                <a:spcPct val="100000"/>
              </a:lnSpc>
            </a:pPr>
            <a:endParaRPr b="0" lang="fr-FR" sz="1400" spc="-1" strike="noStrike">
              <a:latin typeface="Arial"/>
            </a:endParaRPr>
          </a:p>
        </p:txBody>
      </p:sp>
      <p:grpSp>
        <p:nvGrpSpPr>
          <p:cNvPr id="1321" name="Groupe 87"/>
          <p:cNvGrpSpPr/>
          <p:nvPr/>
        </p:nvGrpSpPr>
        <p:grpSpPr>
          <a:xfrm>
            <a:off x="2959560" y="3782520"/>
            <a:ext cx="389160" cy="412920"/>
            <a:chOff x="2959560" y="3782520"/>
            <a:chExt cx="389160" cy="412920"/>
          </a:xfrm>
        </p:grpSpPr>
        <p:grpSp>
          <p:nvGrpSpPr>
            <p:cNvPr id="1322" name="Groupe 88"/>
            <p:cNvGrpSpPr/>
            <p:nvPr/>
          </p:nvGrpSpPr>
          <p:grpSpPr>
            <a:xfrm>
              <a:off x="2959560" y="3913560"/>
              <a:ext cx="286920" cy="281880"/>
              <a:chOff x="2959560" y="3913560"/>
              <a:chExt cx="286920" cy="281880"/>
            </a:xfrm>
          </p:grpSpPr>
          <p:sp>
            <p:nvSpPr>
              <p:cNvPr id="1323" name="Rectangle 92"/>
              <p:cNvSpPr/>
              <p:nvPr/>
            </p:nvSpPr>
            <p:spPr>
              <a:xfrm rot="18682200">
                <a:off x="3062520" y="3890520"/>
                <a:ext cx="80280" cy="3114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24" name="Rectangle 93"/>
              <p:cNvSpPr/>
              <p:nvPr/>
            </p:nvSpPr>
            <p:spPr>
              <a:xfrm rot="2482200">
                <a:off x="3030120" y="3989520"/>
                <a:ext cx="58320" cy="2131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325" name="Groupe 89"/>
            <p:cNvGrpSpPr/>
            <p:nvPr/>
          </p:nvGrpSpPr>
          <p:grpSpPr>
            <a:xfrm>
              <a:off x="3061800" y="3782520"/>
              <a:ext cx="286920" cy="281520"/>
              <a:chOff x="3061800" y="3782520"/>
              <a:chExt cx="286920" cy="281520"/>
            </a:xfrm>
          </p:grpSpPr>
          <p:sp>
            <p:nvSpPr>
              <p:cNvPr id="1326" name="Rectangle 90"/>
              <p:cNvSpPr/>
              <p:nvPr/>
            </p:nvSpPr>
            <p:spPr>
              <a:xfrm rot="7882200">
                <a:off x="3165120" y="3775320"/>
                <a:ext cx="80280" cy="3114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27" name="Rectangle 91"/>
              <p:cNvSpPr/>
              <p:nvPr/>
            </p:nvSpPr>
            <p:spPr>
              <a:xfrm rot="13282200">
                <a:off x="3219480" y="3774960"/>
                <a:ext cx="58320" cy="2131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nvGrpSpPr>
          <p:cNvPr id="1328" name="Groupe 94"/>
          <p:cNvGrpSpPr/>
          <p:nvPr/>
        </p:nvGrpSpPr>
        <p:grpSpPr>
          <a:xfrm>
            <a:off x="5935680" y="3782520"/>
            <a:ext cx="388800" cy="412920"/>
            <a:chOff x="5935680" y="3782520"/>
            <a:chExt cx="388800" cy="412920"/>
          </a:xfrm>
        </p:grpSpPr>
        <p:grpSp>
          <p:nvGrpSpPr>
            <p:cNvPr id="1329" name="Groupe 95"/>
            <p:cNvGrpSpPr/>
            <p:nvPr/>
          </p:nvGrpSpPr>
          <p:grpSpPr>
            <a:xfrm>
              <a:off x="5935680" y="3913560"/>
              <a:ext cx="286920" cy="281880"/>
              <a:chOff x="5935680" y="3913560"/>
              <a:chExt cx="286920" cy="281880"/>
            </a:xfrm>
          </p:grpSpPr>
          <p:sp>
            <p:nvSpPr>
              <p:cNvPr id="1330" name="Rectangle 99"/>
              <p:cNvSpPr/>
              <p:nvPr/>
            </p:nvSpPr>
            <p:spPr>
              <a:xfrm rot="18682200">
                <a:off x="6038640" y="3890520"/>
                <a:ext cx="80280" cy="3114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31" name="Rectangle 100"/>
              <p:cNvSpPr/>
              <p:nvPr/>
            </p:nvSpPr>
            <p:spPr>
              <a:xfrm rot="2482200">
                <a:off x="6005880" y="3989520"/>
                <a:ext cx="58320" cy="2131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332" name="Groupe 96"/>
            <p:cNvGrpSpPr/>
            <p:nvPr/>
          </p:nvGrpSpPr>
          <p:grpSpPr>
            <a:xfrm>
              <a:off x="6037560" y="3782520"/>
              <a:ext cx="286920" cy="281520"/>
              <a:chOff x="6037560" y="3782520"/>
              <a:chExt cx="286920" cy="281520"/>
            </a:xfrm>
          </p:grpSpPr>
          <p:sp>
            <p:nvSpPr>
              <p:cNvPr id="1333" name="Rectangle 97"/>
              <p:cNvSpPr/>
              <p:nvPr/>
            </p:nvSpPr>
            <p:spPr>
              <a:xfrm rot="7882200">
                <a:off x="6140880" y="3775320"/>
                <a:ext cx="80280" cy="3114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34" name="Rectangle 98"/>
              <p:cNvSpPr/>
              <p:nvPr/>
            </p:nvSpPr>
            <p:spPr>
              <a:xfrm rot="13282200">
                <a:off x="6195600" y="3774960"/>
                <a:ext cx="58320" cy="2131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nvGrpSpPr>
          <p:cNvPr id="1335" name="Groupe 101"/>
          <p:cNvGrpSpPr/>
          <p:nvPr/>
        </p:nvGrpSpPr>
        <p:grpSpPr>
          <a:xfrm>
            <a:off x="8911440" y="3782520"/>
            <a:ext cx="389160" cy="412920"/>
            <a:chOff x="8911440" y="3782520"/>
            <a:chExt cx="389160" cy="412920"/>
          </a:xfrm>
        </p:grpSpPr>
        <p:grpSp>
          <p:nvGrpSpPr>
            <p:cNvPr id="1336" name="Groupe 102"/>
            <p:cNvGrpSpPr/>
            <p:nvPr/>
          </p:nvGrpSpPr>
          <p:grpSpPr>
            <a:xfrm>
              <a:off x="8911440" y="3913560"/>
              <a:ext cx="286920" cy="281880"/>
              <a:chOff x="8911440" y="3913560"/>
              <a:chExt cx="286920" cy="281880"/>
            </a:xfrm>
          </p:grpSpPr>
          <p:sp>
            <p:nvSpPr>
              <p:cNvPr id="1337" name="Rectangle 106"/>
              <p:cNvSpPr/>
              <p:nvPr/>
            </p:nvSpPr>
            <p:spPr>
              <a:xfrm rot="18682200">
                <a:off x="9014400" y="3890520"/>
                <a:ext cx="80280" cy="3114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38" name="Rectangle 107"/>
              <p:cNvSpPr/>
              <p:nvPr/>
            </p:nvSpPr>
            <p:spPr>
              <a:xfrm rot="2482200">
                <a:off x="8982000" y="3989520"/>
                <a:ext cx="58320" cy="2131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339" name="Groupe 103"/>
            <p:cNvGrpSpPr/>
            <p:nvPr/>
          </p:nvGrpSpPr>
          <p:grpSpPr>
            <a:xfrm>
              <a:off x="9013680" y="3782520"/>
              <a:ext cx="286920" cy="281520"/>
              <a:chOff x="9013680" y="3782520"/>
              <a:chExt cx="286920" cy="281520"/>
            </a:xfrm>
          </p:grpSpPr>
          <p:sp>
            <p:nvSpPr>
              <p:cNvPr id="1340" name="Rectangle 104"/>
              <p:cNvSpPr/>
              <p:nvPr/>
            </p:nvSpPr>
            <p:spPr>
              <a:xfrm rot="7882200">
                <a:off x="9117000" y="3775320"/>
                <a:ext cx="80280" cy="3114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41" name="Rectangle 105"/>
              <p:cNvSpPr/>
              <p:nvPr/>
            </p:nvSpPr>
            <p:spPr>
              <a:xfrm rot="13282200">
                <a:off x="9171360" y="3774960"/>
                <a:ext cx="58320" cy="21312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pic>
        <p:nvPicPr>
          <p:cNvPr id="1342" name="Picture 12" descr="Icône cadenas de sécurité, verrouillage"/>
          <p:cNvPicPr/>
          <p:nvPr/>
        </p:nvPicPr>
        <p:blipFill>
          <a:blip r:embed="rId1"/>
          <a:stretch/>
        </p:blipFill>
        <p:spPr>
          <a:xfrm>
            <a:off x="1111320" y="3417480"/>
            <a:ext cx="1109160" cy="1109160"/>
          </a:xfrm>
          <a:prstGeom prst="rect">
            <a:avLst/>
          </a:prstGeom>
          <a:ln w="0">
            <a:noFill/>
          </a:ln>
        </p:spPr>
      </p:pic>
      <p:pic>
        <p:nvPicPr>
          <p:cNvPr id="1343" name="Picture 8" descr="Icône serveur"/>
          <p:cNvPicPr/>
          <p:nvPr/>
        </p:nvPicPr>
        <p:blipFill>
          <a:blip r:embed="rId2"/>
          <a:stretch/>
        </p:blipFill>
        <p:spPr>
          <a:xfrm>
            <a:off x="4087440" y="3384360"/>
            <a:ext cx="1109160" cy="1109160"/>
          </a:xfrm>
          <a:prstGeom prst="rect">
            <a:avLst/>
          </a:prstGeom>
          <a:ln w="0">
            <a:noFill/>
          </a:ln>
        </p:spPr>
      </p:pic>
      <p:pic>
        <p:nvPicPr>
          <p:cNvPr id="1344" name="Picture 2" descr=""/>
          <p:cNvPicPr/>
          <p:nvPr/>
        </p:nvPicPr>
        <p:blipFill>
          <a:blip r:embed="rId3"/>
          <a:srcRect l="18823" t="0" r="23205" b="0"/>
          <a:stretch/>
        </p:blipFill>
        <p:spPr>
          <a:xfrm>
            <a:off x="7082280" y="3487320"/>
            <a:ext cx="1071720" cy="924120"/>
          </a:xfrm>
          <a:prstGeom prst="rect">
            <a:avLst/>
          </a:prstGeom>
          <a:ln w="0">
            <a:noFill/>
          </a:ln>
          <a:effectLst>
            <a:outerShdw algn="tl" blurRad="291960" dir="2700000" dist="139498" rotWithShape="0">
              <a:srgbClr val="333333">
                <a:alpha val="65000"/>
              </a:srgbClr>
            </a:outerShdw>
          </a:effectLst>
        </p:spPr>
      </p:pic>
      <p:grpSp>
        <p:nvGrpSpPr>
          <p:cNvPr id="1345" name="Groupe 111"/>
          <p:cNvGrpSpPr/>
          <p:nvPr/>
        </p:nvGrpSpPr>
        <p:grpSpPr>
          <a:xfrm>
            <a:off x="9889920" y="3185640"/>
            <a:ext cx="1467360" cy="1381680"/>
            <a:chOff x="9889920" y="3185640"/>
            <a:chExt cx="1467360" cy="1381680"/>
          </a:xfrm>
        </p:grpSpPr>
        <p:pic>
          <p:nvPicPr>
            <p:cNvPr id="1346" name="Picture 10" descr="Icône photo, caméra"/>
            <p:cNvPicPr/>
            <p:nvPr/>
          </p:nvPicPr>
          <p:blipFill>
            <a:blip r:embed="rId4"/>
            <a:stretch/>
          </p:blipFill>
          <p:spPr>
            <a:xfrm>
              <a:off x="10149840" y="3836520"/>
              <a:ext cx="730800" cy="730800"/>
            </a:xfrm>
            <a:prstGeom prst="rect">
              <a:avLst/>
            </a:prstGeom>
            <a:ln w="0">
              <a:noFill/>
            </a:ln>
          </p:spPr>
        </p:pic>
        <p:pic>
          <p:nvPicPr>
            <p:cNvPr id="1347" name="Picture 14" descr="Icône google, calendrier"/>
            <p:cNvPicPr/>
            <p:nvPr/>
          </p:nvPicPr>
          <p:blipFill>
            <a:blip r:embed="rId5"/>
            <a:stretch/>
          </p:blipFill>
          <p:spPr>
            <a:xfrm rot="1717800">
              <a:off x="10392840" y="3331440"/>
              <a:ext cx="818280" cy="818280"/>
            </a:xfrm>
            <a:prstGeom prst="rect">
              <a:avLst/>
            </a:prstGeom>
            <a:ln w="0">
              <a:noFill/>
            </a:ln>
          </p:spPr>
        </p:pic>
        <p:pic>
          <p:nvPicPr>
            <p:cNvPr id="1348" name="Picture 16" descr="Icône espace réservé, le noir, la forme, la localisation, sur, les cartes"/>
            <p:cNvPicPr/>
            <p:nvPr/>
          </p:nvPicPr>
          <p:blipFill>
            <a:blip r:embed="rId6"/>
            <a:stretch/>
          </p:blipFill>
          <p:spPr>
            <a:xfrm rot="19989000">
              <a:off x="9976320" y="3362400"/>
              <a:ext cx="503280" cy="503280"/>
            </a:xfrm>
            <a:prstGeom prst="rect">
              <a:avLst/>
            </a:prstGeom>
            <a:ln w="0">
              <a:noFill/>
            </a:ln>
          </p:spPr>
        </p:pic>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C6C0B182-3D92-4E14-BB1D-0941FA3C977A}" type="slidenum">
              <a:rPr b="0" lang="fr-FR" sz="1200" spc="-1" strike="noStrike">
                <a:solidFill>
                  <a:srgbClr val="ffffff"/>
                </a:solidFill>
                <a:latin typeface="Calibri"/>
              </a:rPr>
              <a:t>&lt;number&gt;</a:t>
            </a:fld>
            <a:endParaRPr b="0" lang="fr-FR" sz="1200" spc="-1" strike="noStrike">
              <a:latin typeface="Times New Roman"/>
            </a:endParaRPr>
          </a:p>
        </p:txBody>
      </p:sp>
      <p:sp>
        <p:nvSpPr>
          <p:cNvPr id="1350" name="Titre 8"/>
          <p:cNvSpPr txBox="1"/>
          <p:nvPr/>
        </p:nvSpPr>
        <p:spPr>
          <a:xfrm>
            <a:off x="1536840" y="1252440"/>
            <a:ext cx="9118080" cy="437760"/>
          </a:xfrm>
          <a:prstGeom prst="rect">
            <a:avLst/>
          </a:prstGeom>
          <a:noFill/>
          <a:ln w="0">
            <a:noFill/>
          </a:ln>
        </p:spPr>
        <p:txBody>
          <a:bodyPr anchor="ctr">
            <a:noAutofit/>
          </a:bodyPr>
          <a:p>
            <a:pPr algn="ctr">
              <a:lnSpc>
                <a:spcPct val="90000"/>
              </a:lnSpc>
            </a:pPr>
            <a:r>
              <a:rPr b="1" lang="fr-FR" sz="2400" spc="-1" strike="noStrike">
                <a:solidFill>
                  <a:srgbClr val="ffffff"/>
                </a:solidFill>
                <a:latin typeface="Calibri"/>
              </a:rPr>
              <a:t>NOS PRIX</a:t>
            </a:r>
            <a:endParaRPr b="0" lang="fr-FR" sz="2400" spc="-1" strike="noStrike">
              <a:solidFill>
                <a:srgbClr val="000000"/>
              </a:solidFill>
              <a:latin typeface="Calibri"/>
            </a:endParaRPr>
          </a:p>
        </p:txBody>
      </p:sp>
      <p:grpSp>
        <p:nvGrpSpPr>
          <p:cNvPr id="1351" name="Groupe 5"/>
          <p:cNvGrpSpPr/>
          <p:nvPr/>
        </p:nvGrpSpPr>
        <p:grpSpPr>
          <a:xfrm>
            <a:off x="1638360" y="487080"/>
            <a:ext cx="8914680" cy="527400"/>
            <a:chOff x="1638360" y="487080"/>
            <a:chExt cx="8914680" cy="527400"/>
          </a:xfrm>
        </p:grpSpPr>
        <p:sp>
          <p:nvSpPr>
            <p:cNvPr id="1352" name="Connecteur droit 6"/>
            <p:cNvSpPr/>
            <p:nvPr/>
          </p:nvSpPr>
          <p:spPr>
            <a:xfrm>
              <a:off x="163836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sp>
          <p:nvSpPr>
            <p:cNvPr id="1353" name="Connecteur droit 7"/>
            <p:cNvSpPr/>
            <p:nvPr/>
          </p:nvSpPr>
          <p:spPr>
            <a:xfrm>
              <a:off x="673704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grpSp>
          <p:nvGrpSpPr>
            <p:cNvPr id="1354" name="Groupe 8"/>
            <p:cNvGrpSpPr/>
            <p:nvPr/>
          </p:nvGrpSpPr>
          <p:grpSpPr>
            <a:xfrm>
              <a:off x="5845320" y="487080"/>
              <a:ext cx="501120" cy="527400"/>
              <a:chOff x="5845320" y="487080"/>
              <a:chExt cx="501120" cy="527400"/>
            </a:xfrm>
          </p:grpSpPr>
          <p:sp>
            <p:nvSpPr>
              <p:cNvPr id="1355" name="Rectangle 9"/>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356" name="Groupe 10"/>
              <p:cNvGrpSpPr/>
              <p:nvPr/>
            </p:nvGrpSpPr>
            <p:grpSpPr>
              <a:xfrm>
                <a:off x="5869080" y="531360"/>
                <a:ext cx="453960" cy="438840"/>
                <a:chOff x="5869080" y="531360"/>
                <a:chExt cx="453960" cy="438840"/>
              </a:xfrm>
            </p:grpSpPr>
            <p:grpSp>
              <p:nvGrpSpPr>
                <p:cNvPr id="1357" name="Groupe 11"/>
                <p:cNvGrpSpPr/>
                <p:nvPr/>
              </p:nvGrpSpPr>
              <p:grpSpPr>
                <a:xfrm>
                  <a:off x="5869080" y="645840"/>
                  <a:ext cx="353160" cy="324360"/>
                  <a:chOff x="5869080" y="645840"/>
                  <a:chExt cx="353160" cy="324360"/>
                </a:xfrm>
              </p:grpSpPr>
              <p:sp>
                <p:nvSpPr>
                  <p:cNvPr id="1358" name="Rectangle 15"/>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59" name="Rectangle 16"/>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360" name="Groupe 12"/>
                <p:cNvGrpSpPr/>
                <p:nvPr/>
              </p:nvGrpSpPr>
              <p:grpSpPr>
                <a:xfrm>
                  <a:off x="5969880" y="531360"/>
                  <a:ext cx="353160" cy="324360"/>
                  <a:chOff x="5969880" y="531360"/>
                  <a:chExt cx="353160" cy="324360"/>
                </a:xfrm>
              </p:grpSpPr>
              <p:sp>
                <p:nvSpPr>
                  <p:cNvPr id="1361" name="Rectangle 13"/>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62" name="Rectangle 14"/>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graphicFrame>
        <p:nvGraphicFramePr>
          <p:cNvPr id="1363" name="Tableau 3"/>
          <p:cNvGraphicFramePr/>
          <p:nvPr/>
        </p:nvGraphicFramePr>
        <p:xfrm>
          <a:off x="2223720" y="1821960"/>
          <a:ext cx="8127720" cy="4622760"/>
        </p:xfrm>
        <a:graphic>
          <a:graphicData uri="http://schemas.openxmlformats.org/drawingml/2006/table">
            <a:tbl>
              <a:tblPr/>
              <a:tblGrid>
                <a:gridCol w="2709000"/>
                <a:gridCol w="2709000"/>
                <a:gridCol w="2709720"/>
              </a:tblGrid>
              <a:tr h="981360">
                <a:tc>
                  <a:tcPr marL="91440" marR="91440">
                    <a:noFill/>
                  </a:tcPr>
                </a:tc>
                <a:tc>
                  <a:txBody>
                    <a:bodyPr anchor="ctr">
                      <a:noAutofit/>
                    </a:bodyPr>
                    <a:p>
                      <a:pPr algn="ctr">
                        <a:lnSpc>
                          <a:spcPct val="100000"/>
                        </a:lnSpc>
                      </a:pPr>
                      <a:r>
                        <a:rPr b="1" lang="fr-FR" sz="2400" spc="-1" strike="noStrike">
                          <a:solidFill>
                            <a:srgbClr val="203864"/>
                          </a:solidFill>
                          <a:latin typeface="Calibri"/>
                        </a:rPr>
                        <a:t>Version STARTER</a:t>
                      </a:r>
                      <a:endParaRPr b="0" lang="fr-FR" sz="2400" spc="-1" strike="noStrike">
                        <a:latin typeface="Arial"/>
                      </a:endParaRPr>
                    </a:p>
                  </a:txBody>
                  <a:tcPr marL="91440" marR="91440">
                    <a:solidFill>
                      <a:srgbClr val="f2f2f2"/>
                    </a:solidFill>
                  </a:tcPr>
                </a:tc>
                <a:tc>
                  <a:txBody>
                    <a:bodyPr anchor="ctr">
                      <a:noAutofit/>
                    </a:bodyPr>
                    <a:p>
                      <a:pPr algn="ctr">
                        <a:lnSpc>
                          <a:spcPct val="100000"/>
                        </a:lnSpc>
                        <a:tabLst>
                          <a:tab algn="l" pos="0"/>
                        </a:tabLst>
                      </a:pPr>
                      <a:r>
                        <a:rPr b="1" lang="fr-FR" sz="2400" spc="-1" strike="noStrike">
                          <a:solidFill>
                            <a:srgbClr val="203864"/>
                          </a:solidFill>
                          <a:latin typeface="Calibri"/>
                        </a:rPr>
                        <a:t>Version PREMIUM</a:t>
                      </a:r>
                      <a:endParaRPr b="0" lang="fr-FR" sz="2400" spc="-1" strike="noStrike">
                        <a:latin typeface="Arial"/>
                      </a:endParaRPr>
                    </a:p>
                  </a:txBody>
                  <a:tcPr marL="91440" marR="91440">
                    <a:solidFill>
                      <a:srgbClr val="ffffff"/>
                    </a:solidFill>
                  </a:tcPr>
                </a:tc>
              </a:tr>
              <a:tr h="981360">
                <a:tc>
                  <a:tcPr marL="91440" marR="91440">
                    <a:solidFill>
                      <a:srgbClr val="dae3f3"/>
                    </a:solidFill>
                  </a:tcPr>
                </a:tc>
                <a:tc gridSpan="2">
                  <a:txBody>
                    <a:bodyPr anchor="ctr">
                      <a:noAutofit/>
                    </a:bodyPr>
                    <a:p>
                      <a:pPr algn="ctr">
                        <a:lnSpc>
                          <a:spcPct val="100000"/>
                        </a:lnSpc>
                      </a:pPr>
                      <a:r>
                        <a:rPr b="1" lang="fr-FR" sz="3200" spc="-1" strike="noStrike">
                          <a:solidFill>
                            <a:srgbClr val="00b050"/>
                          </a:solidFill>
                          <a:latin typeface="Calibri"/>
                        </a:rPr>
                        <a:t>GRATUIT</a:t>
                      </a:r>
                      <a:endParaRPr b="0" lang="fr-FR" sz="3200" spc="-1" strike="noStrike">
                        <a:latin typeface="Arial"/>
                      </a:endParaRPr>
                    </a:p>
                  </a:txBody>
                  <a:tcPr marL="91440" marR="91440">
                    <a:solidFill>
                      <a:srgbClr val="ffffff"/>
                    </a:solidFill>
                  </a:tcPr>
                </a:tc>
                <a:tc hMerge="1">
                  <a:tcPr marL="90000" marR="90000">
                    <a:solidFill>
                      <a:srgbClr val="729fcf"/>
                    </a:solidFill>
                  </a:tcPr>
                </a:tc>
              </a:tr>
              <a:tr h="1329840">
                <a:tc>
                  <a:tcPr marL="91440" marR="91440">
                    <a:solidFill>
                      <a:srgbClr val="fbe5d6"/>
                    </a:solidFill>
                  </a:tcPr>
                </a:tc>
                <a:tc>
                  <a:txBody>
                    <a:bodyPr anchor="ctr">
                      <a:noAutofit/>
                    </a:bodyPr>
                    <a:p>
                      <a:pPr algn="ctr">
                        <a:lnSpc>
                          <a:spcPct val="100000"/>
                        </a:lnSpc>
                      </a:pPr>
                      <a:r>
                        <a:rPr b="0" lang="fr-FR" sz="3200" spc="-1" strike="noStrike" baseline="30000">
                          <a:solidFill>
                            <a:srgbClr val="000000"/>
                          </a:solidFill>
                          <a:latin typeface="Calibri"/>
                        </a:rPr>
                        <a:t>€</a:t>
                      </a:r>
                      <a:r>
                        <a:rPr b="0" lang="fr-FR" sz="3200" spc="-1" strike="noStrike">
                          <a:solidFill>
                            <a:srgbClr val="000000"/>
                          </a:solidFill>
                          <a:latin typeface="Calibri"/>
                        </a:rPr>
                        <a:t> </a:t>
                      </a:r>
                      <a:r>
                        <a:rPr b="0" lang="fr-FR" sz="3200" spc="-1" strike="noStrike">
                          <a:solidFill>
                            <a:srgbClr val="000000"/>
                          </a:solidFill>
                          <a:latin typeface="Calibri"/>
                        </a:rPr>
                        <a:t>XX/ </a:t>
                      </a:r>
                      <a:r>
                        <a:rPr b="0" lang="fr-FR" sz="1600" spc="-1" strike="noStrike">
                          <a:solidFill>
                            <a:srgbClr val="000000"/>
                          </a:solidFill>
                          <a:latin typeface="Calibri"/>
                        </a:rPr>
                        <a:t>mois</a:t>
                      </a:r>
                      <a:endParaRPr b="0" lang="fr-FR" sz="1600" spc="-1" strike="noStrike">
                        <a:latin typeface="Arial"/>
                      </a:endParaRPr>
                    </a:p>
                    <a:p>
                      <a:pPr algn="ctr">
                        <a:lnSpc>
                          <a:spcPct val="100000"/>
                        </a:lnSpc>
                      </a:pPr>
                      <a:r>
                        <a:rPr b="0" lang="fr-FR" sz="1800" spc="-1" strike="noStrike">
                          <a:solidFill>
                            <a:srgbClr val="000000"/>
                          </a:solidFill>
                          <a:latin typeface="Calibri"/>
                        </a:rPr>
                        <a:t>Facturé Annuellement</a:t>
                      </a:r>
                      <a:endParaRPr b="0" lang="fr-FR" sz="1800" spc="-1" strike="noStrike">
                        <a:latin typeface="Arial"/>
                      </a:endParaRPr>
                    </a:p>
                    <a:p>
                      <a:pPr algn="ctr">
                        <a:lnSpc>
                          <a:spcPct val="100000"/>
                        </a:lnSpc>
                      </a:pPr>
                      <a:r>
                        <a:rPr b="0" lang="fr-FR" sz="1800" spc="-1" strike="noStrike">
                          <a:solidFill>
                            <a:srgbClr val="a9d18e"/>
                          </a:solidFill>
                          <a:latin typeface="Calibri"/>
                        </a:rPr>
                        <a:t>Économisez xx%</a:t>
                      </a:r>
                      <a:endParaRPr b="0" lang="fr-FR" sz="1800" spc="-1" strike="noStrike">
                        <a:latin typeface="Arial"/>
                      </a:endParaRPr>
                    </a:p>
                  </a:txBody>
                  <a:tcPr marL="91440" marR="91440">
                    <a:solidFill>
                      <a:srgbClr val="f2f2f2"/>
                    </a:solidFill>
                  </a:tcPr>
                </a:tc>
                <a:tc>
                  <a:txBody>
                    <a:bodyPr anchor="ctr">
                      <a:noAutofit/>
                    </a:bodyPr>
                    <a:p>
                      <a:pPr algn="ctr">
                        <a:lnSpc>
                          <a:spcPct val="100000"/>
                        </a:lnSpc>
                      </a:pPr>
                      <a:r>
                        <a:rPr b="0" lang="fr-FR" sz="3200" spc="-1" strike="noStrike" baseline="30000">
                          <a:solidFill>
                            <a:srgbClr val="000000"/>
                          </a:solidFill>
                          <a:latin typeface="Calibri"/>
                        </a:rPr>
                        <a:t>€</a:t>
                      </a:r>
                      <a:r>
                        <a:rPr b="0" lang="fr-FR" sz="3200" spc="-1" strike="noStrike">
                          <a:solidFill>
                            <a:srgbClr val="000000"/>
                          </a:solidFill>
                          <a:latin typeface="Calibri"/>
                        </a:rPr>
                        <a:t> </a:t>
                      </a:r>
                      <a:r>
                        <a:rPr b="0" lang="fr-FR" sz="3200" spc="-1" strike="noStrike">
                          <a:solidFill>
                            <a:srgbClr val="000000"/>
                          </a:solidFill>
                          <a:latin typeface="Calibri"/>
                        </a:rPr>
                        <a:t>XX/ </a:t>
                      </a:r>
                      <a:r>
                        <a:rPr b="0" lang="fr-FR" sz="1600" spc="-1" strike="noStrike">
                          <a:solidFill>
                            <a:srgbClr val="000000"/>
                          </a:solidFill>
                          <a:latin typeface="Calibri"/>
                        </a:rPr>
                        <a:t>mois</a:t>
                      </a:r>
                      <a:endParaRPr b="0" lang="fr-FR" sz="1600" spc="-1" strike="noStrike">
                        <a:latin typeface="Arial"/>
                      </a:endParaRPr>
                    </a:p>
                    <a:p>
                      <a:pPr algn="ctr">
                        <a:lnSpc>
                          <a:spcPct val="100000"/>
                        </a:lnSpc>
                      </a:pPr>
                      <a:r>
                        <a:rPr b="0" lang="fr-FR" sz="1800" spc="-1" strike="noStrike">
                          <a:solidFill>
                            <a:srgbClr val="000000"/>
                          </a:solidFill>
                          <a:latin typeface="Calibri"/>
                        </a:rPr>
                        <a:t>Facturé Annuellement</a:t>
                      </a:r>
                      <a:endParaRPr b="0" lang="fr-FR" sz="1800" spc="-1" strike="noStrike">
                        <a:latin typeface="Arial"/>
                      </a:endParaRPr>
                    </a:p>
                    <a:p>
                      <a:pPr algn="ctr">
                        <a:lnSpc>
                          <a:spcPct val="100000"/>
                        </a:lnSpc>
                      </a:pPr>
                      <a:r>
                        <a:rPr b="0" lang="fr-FR" sz="1800" spc="-1" strike="noStrike">
                          <a:solidFill>
                            <a:srgbClr val="a9d18e"/>
                          </a:solidFill>
                          <a:latin typeface="Calibri"/>
                        </a:rPr>
                        <a:t>Économisez xx%</a:t>
                      </a:r>
                      <a:endParaRPr b="0" lang="fr-FR" sz="1800" spc="-1" strike="noStrike">
                        <a:latin typeface="Arial"/>
                      </a:endParaRPr>
                    </a:p>
                  </a:txBody>
                  <a:tcPr marL="91440" marR="91440">
                    <a:solidFill>
                      <a:srgbClr val="ffffff"/>
                    </a:solidFill>
                  </a:tcPr>
                </a:tc>
              </a:tr>
              <a:tr h="1330200">
                <a:tc>
                  <a:tcPr marL="91440" marR="91440">
                    <a:solidFill>
                      <a:srgbClr val="c5e0b4"/>
                    </a:solidFill>
                  </a:tcPr>
                </a:tc>
                <a:tc>
                  <a:txBody>
                    <a:bodyPr anchor="ctr">
                      <a:noAutofit/>
                    </a:bodyPr>
                    <a:p>
                      <a:pPr algn="ctr">
                        <a:lnSpc>
                          <a:spcPct val="100000"/>
                        </a:lnSpc>
                        <a:tabLst>
                          <a:tab algn="l" pos="0"/>
                        </a:tabLst>
                      </a:pPr>
                      <a:r>
                        <a:rPr b="0" lang="fr-FR" sz="3200" spc="-1" strike="noStrike" baseline="30000">
                          <a:latin typeface="Calibri"/>
                        </a:rPr>
                        <a:t>€</a:t>
                      </a:r>
                      <a:r>
                        <a:rPr b="0" lang="fr-FR" sz="3200" spc="-1" strike="noStrike">
                          <a:latin typeface="Calibri"/>
                        </a:rPr>
                        <a:t> </a:t>
                      </a:r>
                      <a:r>
                        <a:rPr b="0" lang="fr-FR" sz="3200" spc="-1" strike="noStrike">
                          <a:latin typeface="Calibri"/>
                        </a:rPr>
                        <a:t>XX/ </a:t>
                      </a:r>
                      <a:r>
                        <a:rPr b="0" lang="fr-FR" sz="1600" spc="-1" strike="noStrike">
                          <a:latin typeface="Calibri"/>
                        </a:rPr>
                        <a:t>mois</a:t>
                      </a:r>
                      <a:endParaRPr b="0" lang="fr-FR" sz="1600" spc="-1" strike="noStrike">
                        <a:latin typeface="Arial"/>
                      </a:endParaRPr>
                    </a:p>
                    <a:p>
                      <a:pPr algn="ctr">
                        <a:lnSpc>
                          <a:spcPct val="100000"/>
                        </a:lnSpc>
                        <a:tabLst>
                          <a:tab algn="l" pos="0"/>
                        </a:tabLst>
                      </a:pPr>
                      <a:r>
                        <a:rPr b="0" lang="fr-FR" sz="1800" spc="-1" strike="noStrike">
                          <a:latin typeface="Calibri"/>
                        </a:rPr>
                        <a:t>Facturé Annuellement</a:t>
                      </a:r>
                      <a:endParaRPr b="0" lang="fr-FR" sz="1800" spc="-1" strike="noStrike">
                        <a:latin typeface="Arial"/>
                      </a:endParaRPr>
                    </a:p>
                    <a:p>
                      <a:pPr algn="ctr">
                        <a:lnSpc>
                          <a:spcPct val="100000"/>
                        </a:lnSpc>
                        <a:tabLst>
                          <a:tab algn="l" pos="0"/>
                        </a:tabLst>
                      </a:pPr>
                      <a:r>
                        <a:rPr b="0" lang="fr-FR" sz="1800" spc="-1" strike="noStrike">
                          <a:solidFill>
                            <a:srgbClr val="a9d18e"/>
                          </a:solidFill>
                          <a:latin typeface="Calibri"/>
                        </a:rPr>
                        <a:t>Économisez xx%</a:t>
                      </a:r>
                      <a:endParaRPr b="0" lang="fr-FR" sz="1800" spc="-1" strike="noStrike">
                        <a:latin typeface="Arial"/>
                      </a:endParaRPr>
                    </a:p>
                  </a:txBody>
                  <a:tcPr marL="91440" marR="91440">
                    <a:solidFill>
                      <a:srgbClr val="f2f2f2"/>
                    </a:solidFill>
                  </a:tcPr>
                </a:tc>
                <a:tc>
                  <a:txBody>
                    <a:bodyPr anchor="ctr">
                      <a:noAutofit/>
                    </a:bodyPr>
                    <a:p>
                      <a:pPr algn="ctr">
                        <a:lnSpc>
                          <a:spcPct val="100000"/>
                        </a:lnSpc>
                        <a:tabLst>
                          <a:tab algn="l" pos="0"/>
                        </a:tabLst>
                      </a:pPr>
                      <a:r>
                        <a:rPr b="0" lang="fr-FR" sz="3200" spc="-1" strike="noStrike" baseline="30000">
                          <a:latin typeface="Calibri"/>
                        </a:rPr>
                        <a:t>€</a:t>
                      </a:r>
                      <a:r>
                        <a:rPr b="0" lang="fr-FR" sz="3200" spc="-1" strike="noStrike">
                          <a:latin typeface="Calibri"/>
                        </a:rPr>
                        <a:t> </a:t>
                      </a:r>
                      <a:r>
                        <a:rPr b="0" lang="fr-FR" sz="3200" spc="-1" strike="noStrike">
                          <a:latin typeface="Calibri"/>
                        </a:rPr>
                        <a:t>XX/ </a:t>
                      </a:r>
                      <a:r>
                        <a:rPr b="0" lang="fr-FR" sz="1600" spc="-1" strike="noStrike">
                          <a:latin typeface="Calibri"/>
                        </a:rPr>
                        <a:t>mois</a:t>
                      </a:r>
                      <a:endParaRPr b="0" lang="fr-FR" sz="1600" spc="-1" strike="noStrike">
                        <a:latin typeface="Arial"/>
                      </a:endParaRPr>
                    </a:p>
                    <a:p>
                      <a:pPr algn="ctr">
                        <a:lnSpc>
                          <a:spcPct val="100000"/>
                        </a:lnSpc>
                        <a:tabLst>
                          <a:tab algn="l" pos="0"/>
                        </a:tabLst>
                      </a:pPr>
                      <a:r>
                        <a:rPr b="0" lang="fr-FR" sz="1800" spc="-1" strike="noStrike">
                          <a:latin typeface="Calibri"/>
                        </a:rPr>
                        <a:t>Facturé Annuellement</a:t>
                      </a:r>
                      <a:endParaRPr b="0" lang="fr-FR" sz="1800" spc="-1" strike="noStrike">
                        <a:latin typeface="Arial"/>
                      </a:endParaRPr>
                    </a:p>
                    <a:p>
                      <a:pPr algn="ctr">
                        <a:lnSpc>
                          <a:spcPct val="100000"/>
                        </a:lnSpc>
                        <a:tabLst>
                          <a:tab algn="l" pos="0"/>
                        </a:tabLst>
                      </a:pPr>
                      <a:r>
                        <a:rPr b="0" lang="fr-FR" sz="1800" spc="-1" strike="noStrike">
                          <a:solidFill>
                            <a:srgbClr val="a9d18e"/>
                          </a:solidFill>
                          <a:latin typeface="Calibri"/>
                        </a:rPr>
                        <a:t>Économisez xx%</a:t>
                      </a:r>
                      <a:endParaRPr b="0" lang="fr-FR" sz="1800" spc="-1" strike="noStrike">
                        <a:latin typeface="Arial"/>
                      </a:endParaRPr>
                    </a:p>
                  </a:txBody>
                  <a:tcPr marL="91440" marR="91440">
                    <a:solidFill>
                      <a:srgbClr val="ffffff"/>
                    </a:solidFill>
                  </a:tcPr>
                </a:tc>
              </a:tr>
            </a:tbl>
          </a:graphicData>
        </a:graphic>
      </p:graphicFrame>
      <p:pic>
        <p:nvPicPr>
          <p:cNvPr id="1364" name="Picture 2" descr="Des Nations Unies Bleu Logo - Images vectorielles gratuites sur ..."/>
          <p:cNvPicPr/>
          <p:nvPr/>
        </p:nvPicPr>
        <p:blipFill>
          <a:blip r:embed="rId1"/>
          <a:stretch/>
        </p:blipFill>
        <p:spPr>
          <a:xfrm>
            <a:off x="3707280" y="3021120"/>
            <a:ext cx="739080" cy="658440"/>
          </a:xfrm>
          <a:prstGeom prst="rect">
            <a:avLst/>
          </a:prstGeom>
          <a:ln w="0">
            <a:noFill/>
          </a:ln>
        </p:spPr>
      </p:pic>
      <p:pic>
        <p:nvPicPr>
          <p:cNvPr id="1365" name="Image 19" descr=""/>
          <p:cNvPicPr/>
          <p:nvPr/>
        </p:nvPicPr>
        <p:blipFill>
          <a:blip r:embed="rId2"/>
          <a:stretch/>
        </p:blipFill>
        <p:spPr>
          <a:xfrm>
            <a:off x="3139200" y="5362920"/>
            <a:ext cx="814320" cy="838800"/>
          </a:xfrm>
          <a:prstGeom prst="rect">
            <a:avLst/>
          </a:prstGeom>
          <a:ln w="0">
            <a:noFill/>
          </a:ln>
        </p:spPr>
      </p:pic>
      <p:pic>
        <p:nvPicPr>
          <p:cNvPr id="1366" name="Picture 8" descr="Icône institution"/>
          <p:cNvPicPr/>
          <p:nvPr/>
        </p:nvPicPr>
        <p:blipFill>
          <a:blip r:embed="rId3">
            <a:extLst>
              <a:ext uri="{BEBA8EAE-BF5A-486C-A8C5-ECC9F3942E4B}">
                <a14:imgProps xmlns:a14="http://schemas.microsoft.com/office/drawing/2010/main">
                  <a14:imgLayer r:embed="rId10">
                    <a14:imgEffect>
                      <a14:saturation sat="0"/>
                    </a14:imgEffect>
                  </a14:imgLayer>
                </a14:imgProps>
              </a:ext>
            </a:extLst>
          </a:blip>
          <a:stretch/>
        </p:blipFill>
        <p:spPr>
          <a:xfrm>
            <a:off x="3170160" y="4133520"/>
            <a:ext cx="814320" cy="658440"/>
          </a:xfrm>
          <a:prstGeom prst="rect">
            <a:avLst/>
          </a:prstGeom>
          <a:ln w="0">
            <a:noFill/>
          </a:ln>
        </p:spPr>
      </p:pic>
      <p:grpSp>
        <p:nvGrpSpPr>
          <p:cNvPr id="1367" name="Groupe 20"/>
          <p:cNvGrpSpPr/>
          <p:nvPr/>
        </p:nvGrpSpPr>
        <p:grpSpPr>
          <a:xfrm>
            <a:off x="2758320" y="2875680"/>
            <a:ext cx="501120" cy="826920"/>
            <a:chOff x="2758320" y="2875680"/>
            <a:chExt cx="501120" cy="826920"/>
          </a:xfrm>
        </p:grpSpPr>
        <p:pic>
          <p:nvPicPr>
            <p:cNvPr id="1368" name="Picture 16" descr="Icône personnes, silhouettes, utilisateurs"/>
            <p:cNvPicPr/>
            <p:nvPr/>
          </p:nvPicPr>
          <p:blipFill>
            <a:blip r:embed="rId4"/>
            <a:stretch/>
          </p:blipFill>
          <p:spPr>
            <a:xfrm>
              <a:off x="2758320" y="3204000"/>
              <a:ext cx="501120" cy="498600"/>
            </a:xfrm>
            <a:prstGeom prst="rect">
              <a:avLst/>
            </a:prstGeom>
            <a:ln w="0">
              <a:noFill/>
            </a:ln>
          </p:spPr>
        </p:pic>
        <p:pic>
          <p:nvPicPr>
            <p:cNvPr id="1369" name="Picture 12" descr="Icône chat, dialogue, des bulles, des bulles, de parler, de orange"/>
            <p:cNvPicPr/>
            <p:nvPr/>
          </p:nvPicPr>
          <p:blipFill>
            <a:blip r:embed="rId5"/>
            <a:stretch/>
          </p:blipFill>
          <p:spPr>
            <a:xfrm>
              <a:off x="2758320" y="2875680"/>
              <a:ext cx="411480" cy="409320"/>
            </a:xfrm>
            <a:prstGeom prst="rect">
              <a:avLst/>
            </a:prstGeom>
            <a:ln w="0">
              <a:noFill/>
            </a:ln>
          </p:spPr>
        </p:pic>
      </p:grpSp>
      <p:sp>
        <p:nvSpPr>
          <p:cNvPr id="1370" name="Rectangle 24"/>
          <p:cNvSpPr/>
          <p:nvPr/>
        </p:nvSpPr>
        <p:spPr>
          <a:xfrm>
            <a:off x="114480" y="171720"/>
            <a:ext cx="3815640" cy="95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400" spc="-1" strike="noStrike">
                <a:solidFill>
                  <a:srgbClr val="ffffff"/>
                </a:solidFill>
                <a:latin typeface="Calibri"/>
              </a:rPr>
              <a:t>Proposition, mais  à adapter selon ton business model  -</a:t>
            </a:r>
            <a:endParaRPr b="0" lang="fr-FR" sz="1400" spc="-1" strike="noStrike">
              <a:latin typeface="Arial"/>
            </a:endParaRPr>
          </a:p>
          <a:p>
            <a:pPr algn="ctr">
              <a:lnSpc>
                <a:spcPct val="100000"/>
              </a:lnSpc>
            </a:pPr>
            <a:r>
              <a:rPr b="0" lang="fr-FR" sz="1400" spc="-1" strike="noStrike">
                <a:solidFill>
                  <a:srgbClr val="ffffff"/>
                </a:solidFill>
                <a:latin typeface="Calibri"/>
              </a:rPr>
              <a:t>Diapositive à compléter avec tes prix</a:t>
            </a:r>
            <a:endParaRPr b="0" lang="fr-FR" sz="1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1" name="Image 8" descr=""/>
          <p:cNvPicPr/>
          <p:nvPr/>
        </p:nvPicPr>
        <p:blipFill>
          <a:blip r:embed="rId1"/>
          <a:stretch/>
        </p:blipFill>
        <p:spPr>
          <a:xfrm>
            <a:off x="8695440" y="0"/>
            <a:ext cx="3496320" cy="6857640"/>
          </a:xfrm>
          <a:prstGeom prst="rect">
            <a:avLst/>
          </a:prstGeom>
          <a:ln w="0">
            <a:noFill/>
          </a:ln>
        </p:spPr>
      </p:pic>
      <p:pic>
        <p:nvPicPr>
          <p:cNvPr id="1372" name="Image 4" descr=""/>
          <p:cNvPicPr/>
          <p:nvPr/>
        </p:nvPicPr>
        <p:blipFill>
          <a:blip r:embed="rId2"/>
          <a:stretch/>
        </p:blipFill>
        <p:spPr>
          <a:xfrm>
            <a:off x="3194640" y="791640"/>
            <a:ext cx="574200" cy="584640"/>
          </a:xfrm>
          <a:prstGeom prst="rect">
            <a:avLst/>
          </a:prstGeom>
          <a:ln w="0">
            <a:noFill/>
          </a:ln>
        </p:spPr>
      </p:pic>
      <p:grpSp>
        <p:nvGrpSpPr>
          <p:cNvPr id="1373" name="Groupe 24"/>
          <p:cNvGrpSpPr/>
          <p:nvPr/>
        </p:nvGrpSpPr>
        <p:grpSpPr>
          <a:xfrm>
            <a:off x="987480" y="717480"/>
            <a:ext cx="1804320" cy="2306520"/>
            <a:chOff x="987480" y="717480"/>
            <a:chExt cx="1804320" cy="2306520"/>
          </a:xfrm>
        </p:grpSpPr>
        <p:pic>
          <p:nvPicPr>
            <p:cNvPr id="1374" name="Picture 2" descr="Vente flash téléphone portable, promo smartphone - SFR Altice"/>
            <p:cNvPicPr/>
            <p:nvPr/>
          </p:nvPicPr>
          <p:blipFill>
            <a:blip r:embed="rId3"/>
            <a:stretch/>
          </p:blipFill>
          <p:spPr>
            <a:xfrm>
              <a:off x="987480" y="717480"/>
              <a:ext cx="1804320" cy="2306520"/>
            </a:xfrm>
            <a:prstGeom prst="rect">
              <a:avLst/>
            </a:prstGeom>
            <a:ln w="0">
              <a:noFill/>
            </a:ln>
          </p:spPr>
        </p:pic>
        <p:grpSp>
          <p:nvGrpSpPr>
            <p:cNvPr id="1375" name="Groupe 26"/>
            <p:cNvGrpSpPr/>
            <p:nvPr/>
          </p:nvGrpSpPr>
          <p:grpSpPr>
            <a:xfrm>
              <a:off x="1676880" y="1649520"/>
              <a:ext cx="425880" cy="442440"/>
              <a:chOff x="1676880" y="1649520"/>
              <a:chExt cx="425880" cy="442440"/>
            </a:xfrm>
          </p:grpSpPr>
          <p:sp>
            <p:nvSpPr>
              <p:cNvPr id="1376" name="Rectangle 27"/>
              <p:cNvSpPr/>
              <p:nvPr/>
            </p:nvSpPr>
            <p:spPr>
              <a:xfrm>
                <a:off x="1676880" y="1649520"/>
                <a:ext cx="425880" cy="442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377" name="Groupe 28"/>
              <p:cNvGrpSpPr/>
              <p:nvPr/>
            </p:nvGrpSpPr>
            <p:grpSpPr>
              <a:xfrm>
                <a:off x="1697760" y="1685520"/>
                <a:ext cx="384480" cy="370800"/>
                <a:chOff x="1697760" y="1685520"/>
                <a:chExt cx="384480" cy="370800"/>
              </a:xfrm>
            </p:grpSpPr>
            <p:grpSp>
              <p:nvGrpSpPr>
                <p:cNvPr id="1378" name="Groupe 29"/>
                <p:cNvGrpSpPr/>
                <p:nvPr/>
              </p:nvGrpSpPr>
              <p:grpSpPr>
                <a:xfrm>
                  <a:off x="1697760" y="1781640"/>
                  <a:ext cx="299520" cy="274680"/>
                  <a:chOff x="1697760" y="1781640"/>
                  <a:chExt cx="299520" cy="274680"/>
                </a:xfrm>
              </p:grpSpPr>
              <p:sp>
                <p:nvSpPr>
                  <p:cNvPr id="1379" name="Rectangle 33"/>
                  <p:cNvSpPr/>
                  <p:nvPr/>
                </p:nvSpPr>
                <p:spPr>
                  <a:xfrm rot="18682200">
                    <a:off x="1814040" y="1748520"/>
                    <a:ext cx="66240" cy="34056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80" name="Rectangle 34"/>
                  <p:cNvSpPr/>
                  <p:nvPr/>
                </p:nvSpPr>
                <p:spPr>
                  <a:xfrm rot="2482200">
                    <a:off x="1779120" y="1871280"/>
                    <a:ext cx="64080" cy="17676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1381" name="Groupe 30"/>
                <p:cNvGrpSpPr/>
                <p:nvPr/>
              </p:nvGrpSpPr>
              <p:grpSpPr>
                <a:xfrm>
                  <a:off x="1782720" y="1685520"/>
                  <a:ext cx="299520" cy="274680"/>
                  <a:chOff x="1782720" y="1685520"/>
                  <a:chExt cx="299520" cy="274680"/>
                </a:xfrm>
              </p:grpSpPr>
              <p:sp>
                <p:nvSpPr>
                  <p:cNvPr id="1382" name="Rectangle 31"/>
                  <p:cNvSpPr/>
                  <p:nvPr/>
                </p:nvSpPr>
                <p:spPr>
                  <a:xfrm rot="7882200">
                    <a:off x="1899360" y="1652400"/>
                    <a:ext cx="66240" cy="34056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1383" name="Rectangle 32"/>
                  <p:cNvSpPr/>
                  <p:nvPr/>
                </p:nvSpPr>
                <p:spPr>
                  <a:xfrm rot="13282200">
                    <a:off x="1936440" y="1693080"/>
                    <a:ext cx="64080" cy="17676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1384" name="Rectangle 35"/>
          <p:cNvSpPr/>
          <p:nvPr/>
        </p:nvSpPr>
        <p:spPr>
          <a:xfrm>
            <a:off x="722520" y="3045960"/>
            <a:ext cx="2334960" cy="6908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4000" spc="-1" strike="noStrike">
                <a:solidFill>
                  <a:srgbClr val="203864"/>
                </a:solidFill>
                <a:latin typeface="Calibri"/>
              </a:rPr>
              <a:t>KIBARO</a:t>
            </a:r>
            <a:endParaRPr b="0" lang="fr-FR" sz="4000" spc="-1" strike="noStrike">
              <a:latin typeface="Arial"/>
            </a:endParaRPr>
          </a:p>
        </p:txBody>
      </p:sp>
      <p:sp>
        <p:nvSpPr>
          <p:cNvPr id="1385" name="Rectangle 36"/>
          <p:cNvSpPr/>
          <p:nvPr/>
        </p:nvSpPr>
        <p:spPr>
          <a:xfrm>
            <a:off x="3763440" y="737280"/>
            <a:ext cx="6868440" cy="2284200"/>
          </a:xfrm>
          <a:prstGeom prst="rect">
            <a:avLst/>
          </a:prstGeom>
          <a:noFill/>
          <a:ln w="0">
            <a:noFill/>
          </a:ln>
        </p:spPr>
        <p:style>
          <a:lnRef idx="0"/>
          <a:fillRef idx="0"/>
          <a:effectRef idx="0"/>
          <a:fontRef idx="minor"/>
        </p:style>
        <p:txBody>
          <a:bodyPr lIns="90000" rIns="90000" tIns="45000" bIns="45000">
            <a:spAutoFit/>
          </a:bodyPr>
          <a:p>
            <a:pPr>
              <a:lnSpc>
                <a:spcPct val="200000"/>
              </a:lnSpc>
            </a:pPr>
            <a:r>
              <a:rPr b="0" lang="fr-FR" sz="2400" spc="-1" strike="noStrike">
                <a:solidFill>
                  <a:srgbClr val="203864"/>
                </a:solidFill>
                <a:latin typeface="Calibri"/>
              </a:rPr>
              <a:t>Gratuite pour le grand public</a:t>
            </a:r>
            <a:endParaRPr b="0" lang="fr-FR" sz="2400" spc="-1" strike="noStrike">
              <a:latin typeface="Arial"/>
            </a:endParaRPr>
          </a:p>
          <a:p>
            <a:pPr>
              <a:lnSpc>
                <a:spcPct val="200000"/>
              </a:lnSpc>
            </a:pPr>
            <a:r>
              <a:rPr b="0" lang="fr-FR" sz="2400" spc="-1" strike="noStrike">
                <a:solidFill>
                  <a:srgbClr val="203864"/>
                </a:solidFill>
                <a:latin typeface="Calibri"/>
              </a:rPr>
              <a:t>Disponible dès le 1</a:t>
            </a:r>
            <a:r>
              <a:rPr b="0" lang="fr-FR" sz="2400" spc="-1" strike="noStrike" baseline="30000">
                <a:solidFill>
                  <a:srgbClr val="203864"/>
                </a:solidFill>
                <a:latin typeface="Calibri"/>
              </a:rPr>
              <a:t>er</a:t>
            </a:r>
            <a:r>
              <a:rPr b="0" lang="fr-FR" sz="2400" spc="-1" strike="noStrike">
                <a:solidFill>
                  <a:srgbClr val="203864"/>
                </a:solidFill>
                <a:latin typeface="Calibri"/>
              </a:rPr>
              <a:t> septembre 2020</a:t>
            </a:r>
            <a:endParaRPr b="0" lang="fr-FR" sz="2400" spc="-1" strike="noStrike">
              <a:latin typeface="Arial"/>
            </a:endParaRPr>
          </a:p>
          <a:p>
            <a:pPr>
              <a:lnSpc>
                <a:spcPct val="200000"/>
              </a:lnSpc>
            </a:pPr>
            <a:r>
              <a:rPr b="0" lang="fr-FR" sz="2400" spc="-1" strike="noStrike">
                <a:solidFill>
                  <a:srgbClr val="203864"/>
                </a:solidFill>
                <a:latin typeface="Calibri"/>
              </a:rPr>
              <a:t>Téléchargeable sur les Appstores </a:t>
            </a:r>
            <a:r>
              <a:rPr b="0" lang="fr-FR" sz="2400" spc="-1" strike="noStrike">
                <a:solidFill>
                  <a:srgbClr val="203864"/>
                </a:solidFill>
                <a:highlight>
                  <a:srgbClr val="ffff00"/>
                </a:highlight>
                <a:latin typeface="Calibri"/>
              </a:rPr>
              <a:t>[A compléter]</a:t>
            </a:r>
            <a:endParaRPr b="0" lang="fr-FR" sz="2400" spc="-1" strike="noStrike">
              <a:latin typeface="Arial"/>
            </a:endParaRPr>
          </a:p>
        </p:txBody>
      </p:sp>
      <p:sp>
        <p:nvSpPr>
          <p:cNvPr id="1386" name="Titre 8"/>
          <p:cNvSpPr txBox="1"/>
          <p:nvPr/>
        </p:nvSpPr>
        <p:spPr>
          <a:xfrm>
            <a:off x="0" y="5504040"/>
            <a:ext cx="2806200" cy="1279080"/>
          </a:xfrm>
          <a:prstGeom prst="rect">
            <a:avLst/>
          </a:prstGeom>
          <a:noFill/>
          <a:ln w="0">
            <a:noFill/>
          </a:ln>
        </p:spPr>
        <p:txBody>
          <a:bodyPr anchor="ctr">
            <a:noAutofit/>
          </a:bodyPr>
          <a:p>
            <a:pPr algn="ctr">
              <a:lnSpc>
                <a:spcPct val="90000"/>
              </a:lnSpc>
            </a:pPr>
            <a:r>
              <a:rPr b="1" lang="fr-FR" sz="1600" spc="-1" strike="noStrike">
                <a:solidFill>
                  <a:srgbClr val="ffffff"/>
                </a:solidFill>
                <a:latin typeface="Calibri"/>
              </a:rPr>
              <a:t>RESTONS EN CONTACT</a:t>
            </a:r>
            <a:br/>
            <a:br/>
            <a:r>
              <a:rPr b="0" lang="fr-FR" sz="1600" spc="-1" strike="noStrike" u="sng">
                <a:solidFill>
                  <a:srgbClr val="ffffff"/>
                </a:solidFill>
                <a:uFillTx/>
                <a:latin typeface="Calibri"/>
              </a:rPr>
              <a:t>Email</a:t>
            </a:r>
            <a:br/>
            <a:r>
              <a:rPr b="0" lang="fr-FR" sz="1600" spc="-1" strike="noStrike" u="sng">
                <a:solidFill>
                  <a:srgbClr val="ffffff"/>
                </a:solidFill>
                <a:uFillTx/>
                <a:latin typeface="Calibri"/>
              </a:rPr>
              <a:t>Facebook</a:t>
            </a:r>
            <a:br/>
            <a:r>
              <a:rPr b="0" lang="fr-FR" sz="1600" spc="-1" strike="noStrike" u="sng">
                <a:solidFill>
                  <a:srgbClr val="ffffff"/>
                </a:solidFill>
                <a:uFillTx/>
                <a:latin typeface="Calibri"/>
              </a:rPr>
              <a:t>Twitter</a:t>
            </a:r>
            <a:endParaRPr b="0" lang="fr-FR" sz="1600" spc="-1" strike="noStrike">
              <a:solidFill>
                <a:srgbClr val="000000"/>
              </a:solidFill>
              <a:latin typeface="Calibri"/>
            </a:endParaRPr>
          </a:p>
        </p:txBody>
      </p:sp>
      <p:pic>
        <p:nvPicPr>
          <p:cNvPr id="1387" name="Image 57" descr=""/>
          <p:cNvPicPr/>
          <p:nvPr/>
        </p:nvPicPr>
        <p:blipFill>
          <a:blip r:embed="rId4"/>
          <a:stretch/>
        </p:blipFill>
        <p:spPr>
          <a:xfrm>
            <a:off x="3194640" y="1559520"/>
            <a:ext cx="574200" cy="584640"/>
          </a:xfrm>
          <a:prstGeom prst="rect">
            <a:avLst/>
          </a:prstGeom>
          <a:ln w="0">
            <a:noFill/>
          </a:ln>
        </p:spPr>
      </p:pic>
      <p:pic>
        <p:nvPicPr>
          <p:cNvPr id="1388" name="Image 58" descr=""/>
          <p:cNvPicPr/>
          <p:nvPr/>
        </p:nvPicPr>
        <p:blipFill>
          <a:blip r:embed="rId5"/>
          <a:stretch/>
        </p:blipFill>
        <p:spPr>
          <a:xfrm>
            <a:off x="3194640" y="2357280"/>
            <a:ext cx="574200" cy="584640"/>
          </a:xfrm>
          <a:prstGeom prst="rect">
            <a:avLst/>
          </a:prstGeom>
          <a:ln w="0">
            <a:noFill/>
          </a:ln>
        </p:spPr>
      </p:pic>
      <p:sp>
        <p:nvSpPr>
          <p:cNvPr id="1389" name="Rectangle 64"/>
          <p:cNvSpPr/>
          <p:nvPr/>
        </p:nvSpPr>
        <p:spPr>
          <a:xfrm>
            <a:off x="1709640" y="4331880"/>
            <a:ext cx="8772480" cy="516960"/>
          </a:xfrm>
          <a:prstGeom prst="rect">
            <a:avLst/>
          </a:prstGeom>
          <a:noFill/>
          <a:ln w="0">
            <a:noFill/>
          </a:ln>
        </p:spPr>
        <p:style>
          <a:lnRef idx="0"/>
          <a:fillRef idx="0"/>
          <a:effectRef idx="0"/>
          <a:fontRef idx="minor"/>
        </p:style>
        <p:txBody>
          <a:bodyPr lIns="90000" rIns="90000" tIns="45000" bIns="45000">
            <a:spAutoFit/>
          </a:bodyPr>
          <a:p>
            <a:pPr algn="ctr">
              <a:lnSpc>
                <a:spcPct val="100000"/>
              </a:lnSpc>
              <a:spcAft>
                <a:spcPts val="601"/>
              </a:spcAft>
            </a:pPr>
            <a:r>
              <a:rPr b="1" lang="fr-FR" sz="2800" spc="-1" strike="noStrike">
                <a:solidFill>
                  <a:srgbClr val="203864"/>
                </a:solidFill>
                <a:latin typeface="Calibri"/>
                <a:ea typeface="Montserrat Light"/>
              </a:rPr>
              <a:t>KIBARO, l’application partenaire de votre quotidien</a:t>
            </a:r>
            <a:endParaRPr b="0" lang="fr-FR" sz="2800" spc="-1" strike="noStrike">
              <a:latin typeface="Arial"/>
            </a:endParaRPr>
          </a:p>
        </p:txBody>
      </p:sp>
      <p:sp>
        <p:nvSpPr>
          <p:cNvPr id="1390" name="Rectangle 65"/>
          <p:cNvSpPr/>
          <p:nvPr/>
        </p:nvSpPr>
        <p:spPr>
          <a:xfrm>
            <a:off x="3520800" y="4891320"/>
            <a:ext cx="5149440" cy="3646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spcAft>
                <a:spcPts val="2401"/>
              </a:spcAft>
            </a:pPr>
            <a:r>
              <a:rPr b="0" lang="fr-FR" sz="1800" spc="-1" strike="noStrike">
                <a:solidFill>
                  <a:srgbClr val="405c9a"/>
                </a:solidFill>
                <a:latin typeface="Calibri"/>
              </a:rPr>
              <a:t>INFORMATION, </a:t>
            </a:r>
            <a:r>
              <a:rPr b="0" lang="fr-FR" sz="1800" spc="-1" strike="noStrike">
                <a:solidFill>
                  <a:srgbClr val="c00000"/>
                </a:solidFill>
                <a:latin typeface="Calibri"/>
              </a:rPr>
              <a:t>SÉCURITÉ</a:t>
            </a:r>
            <a:r>
              <a:rPr b="0" lang="fr-FR" sz="1800" spc="-1" strike="noStrike">
                <a:solidFill>
                  <a:srgbClr val="405c9a"/>
                </a:solidFill>
                <a:latin typeface="Calibri"/>
              </a:rPr>
              <a:t>, </a:t>
            </a:r>
            <a:r>
              <a:rPr b="0" lang="fr-FR" sz="1800" spc="-1" strike="noStrike">
                <a:solidFill>
                  <a:srgbClr val="ffc000"/>
                </a:solidFill>
                <a:latin typeface="Calibri"/>
              </a:rPr>
              <a:t>VÉRACITÉ</a:t>
            </a:r>
            <a:r>
              <a:rPr b="0" lang="fr-FR" sz="1800" spc="-1" strike="noStrike">
                <a:solidFill>
                  <a:srgbClr val="405c9a"/>
                </a:solidFill>
                <a:latin typeface="Calibri"/>
              </a:rPr>
              <a:t> ET </a:t>
            </a:r>
            <a:r>
              <a:rPr b="0" lang="fr-FR" sz="1800" spc="-1" strike="noStrike">
                <a:solidFill>
                  <a:srgbClr val="ed7d31"/>
                </a:solidFill>
                <a:latin typeface="Calibri"/>
              </a:rPr>
              <a:t>CITOYENNETÉ</a:t>
            </a:r>
            <a:endParaRPr b="0" lang="fr-FR" sz="1800" spc="-1" strike="noStrike">
              <a:latin typeface="Arial"/>
            </a:endParaRPr>
          </a:p>
        </p:txBody>
      </p:sp>
      <p:sp>
        <p:nvSpPr>
          <p:cNvPr id="1391" name="Organigramme : Terminateur 68"/>
          <p:cNvSpPr/>
          <p:nvPr/>
        </p:nvSpPr>
        <p:spPr>
          <a:xfrm>
            <a:off x="4925880" y="5840640"/>
            <a:ext cx="2339640" cy="719640"/>
          </a:xfrm>
          <a:prstGeom prst="flowChartTerminator">
            <a:avLst/>
          </a:prstGeom>
          <a:noFill/>
          <a:ln w="28575">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Calibri"/>
              </a:rPr>
              <a:t>COMMENCER</a:t>
            </a:r>
            <a:endParaRPr b="0" lang="fr-FR" sz="1800" spc="-1" strike="noStrike">
              <a:latin typeface="Arial"/>
            </a:endParaRPr>
          </a:p>
        </p:txBody>
      </p:sp>
      <p:sp>
        <p:nvSpPr>
          <p:cNvPr id="1392" name="Espace réservé du numéro de diapositive 5"/>
          <p:cNvSpPr/>
          <p:nvPr/>
        </p:nvSpPr>
        <p:spPr>
          <a:xfrm>
            <a:off x="8610480" y="6356520"/>
            <a:ext cx="2742840" cy="364680"/>
          </a:xfrm>
          <a:prstGeom prst="rect">
            <a:avLst/>
          </a:prstGeom>
          <a:noFill/>
          <a:ln w="0">
            <a:noFill/>
          </a:ln>
        </p:spPr>
        <p:style>
          <a:lnRef idx="0"/>
          <a:fillRef idx="0"/>
          <a:effectRef idx="0"/>
          <a:fontRef idx="minor"/>
        </p:style>
        <p:txBody>
          <a:bodyPr anchor="ctr">
            <a:noAutofit/>
          </a:bodyPr>
          <a:p>
            <a:pPr algn="r">
              <a:lnSpc>
                <a:spcPct val="100000"/>
              </a:lnSpc>
            </a:pPr>
            <a:fld id="{BDDBE710-E3FB-48FD-8B77-2852ED84EFB3}" type="slidenum">
              <a:rPr b="0" lang="fr-FR" sz="1200" spc="-1" strike="noStrike">
                <a:solidFill>
                  <a:srgbClr val="203864"/>
                </a:solidFill>
                <a:latin typeface="Calibri"/>
              </a:rPr>
              <a:t>&lt;number&gt;</a:t>
            </a:fld>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itre 3"/>
          <p:cNvSpPr/>
          <p:nvPr/>
        </p:nvSpPr>
        <p:spPr>
          <a:xfrm>
            <a:off x="1577520" y="2766240"/>
            <a:ext cx="6119640" cy="1325160"/>
          </a:xfrm>
          <a:prstGeom prst="rect">
            <a:avLst/>
          </a:prstGeom>
          <a:noFill/>
          <a:ln w="0">
            <a:noFill/>
          </a:ln>
        </p:spPr>
        <p:style>
          <a:lnRef idx="0"/>
          <a:fillRef idx="0"/>
          <a:effectRef idx="0"/>
          <a:fontRef idx="minor"/>
        </p:style>
        <p:txBody>
          <a:bodyPr anchor="ctr">
            <a:noAutofit/>
          </a:bodyPr>
          <a:p>
            <a:pPr>
              <a:lnSpc>
                <a:spcPct val="90000"/>
              </a:lnSpc>
            </a:pPr>
            <a:r>
              <a:rPr b="0" lang="fr-FR" sz="5400" spc="-1" strike="noStrike">
                <a:solidFill>
                  <a:srgbClr val="203864"/>
                </a:solidFill>
                <a:latin typeface="Calibri"/>
              </a:rPr>
              <a:t>DECOUVRIR KIBARO</a:t>
            </a:r>
            <a:endParaRPr b="0" lang="fr-FR" sz="5400" spc="-1" strike="noStrike">
              <a:latin typeface="Arial"/>
            </a:endParaRPr>
          </a:p>
        </p:txBody>
      </p:sp>
      <p:grpSp>
        <p:nvGrpSpPr>
          <p:cNvPr id="345" name="Groupe 65"/>
          <p:cNvGrpSpPr/>
          <p:nvPr/>
        </p:nvGrpSpPr>
        <p:grpSpPr>
          <a:xfrm>
            <a:off x="390600" y="2921760"/>
            <a:ext cx="1001520" cy="1004400"/>
            <a:chOff x="390600" y="2921760"/>
            <a:chExt cx="1001520" cy="1004400"/>
          </a:xfrm>
        </p:grpSpPr>
        <p:sp>
          <p:nvSpPr>
            <p:cNvPr id="346" name="Rectangle 66"/>
            <p:cNvSpPr/>
            <p:nvPr/>
          </p:nvSpPr>
          <p:spPr>
            <a:xfrm>
              <a:off x="390600" y="2921760"/>
              <a:ext cx="1001520" cy="1004400"/>
            </a:xfrm>
            <a:prstGeom prst="rect">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grpSp>
          <p:nvGrpSpPr>
            <p:cNvPr id="347" name="Groupe 67"/>
            <p:cNvGrpSpPr/>
            <p:nvPr/>
          </p:nvGrpSpPr>
          <p:grpSpPr>
            <a:xfrm>
              <a:off x="444960" y="2994120"/>
              <a:ext cx="893160" cy="860400"/>
              <a:chOff x="444960" y="2994120"/>
              <a:chExt cx="893160" cy="860400"/>
            </a:xfrm>
          </p:grpSpPr>
          <p:grpSp>
            <p:nvGrpSpPr>
              <p:cNvPr id="348" name="Groupe 68"/>
              <p:cNvGrpSpPr/>
              <p:nvPr/>
            </p:nvGrpSpPr>
            <p:grpSpPr>
              <a:xfrm>
                <a:off x="444960" y="3211560"/>
                <a:ext cx="701280" cy="642960"/>
                <a:chOff x="444960" y="3211560"/>
                <a:chExt cx="701280" cy="642960"/>
              </a:xfrm>
            </p:grpSpPr>
            <p:sp>
              <p:nvSpPr>
                <p:cNvPr id="349" name="Rectangle 72"/>
                <p:cNvSpPr/>
                <p:nvPr/>
              </p:nvSpPr>
              <p:spPr>
                <a:xfrm rot="18682200">
                  <a:off x="720000" y="31323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0" name="Rectangle 73"/>
                <p:cNvSpPr/>
                <p:nvPr/>
              </p:nvSpPr>
              <p:spPr>
                <a:xfrm rot="2482200">
                  <a:off x="637200" y="342576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351" name="Groupe 69"/>
              <p:cNvGrpSpPr/>
              <p:nvPr/>
            </p:nvGrpSpPr>
            <p:grpSpPr>
              <a:xfrm>
                <a:off x="636840" y="2994120"/>
                <a:ext cx="701280" cy="642960"/>
                <a:chOff x="636840" y="2994120"/>
                <a:chExt cx="701280" cy="642960"/>
              </a:xfrm>
            </p:grpSpPr>
            <p:sp>
              <p:nvSpPr>
                <p:cNvPr id="352" name="Rectangle 70"/>
                <p:cNvSpPr/>
                <p:nvPr/>
              </p:nvSpPr>
              <p:spPr>
                <a:xfrm rot="7882200">
                  <a:off x="911520" y="29145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3" name="Rectangle 71"/>
                <p:cNvSpPr/>
                <p:nvPr/>
              </p:nvSpPr>
              <p:spPr>
                <a:xfrm rot="13282200">
                  <a:off x="994680" y="302040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sp>
        <p:nvSpPr>
          <p:cNvPr id="354"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D7A78B29-6982-4CBB-85F1-5174817A0BBA}" type="slidenum">
              <a:rPr b="0" lang="fr-FR" sz="1200" spc="-1" strike="noStrike">
                <a:solidFill>
                  <a:srgbClr val="334980"/>
                </a:solidFill>
                <a:latin typeface="Calibri"/>
              </a:rPr>
              <a:t>&lt;number&gt;</a:t>
            </a:fld>
            <a:endParaRPr b="0" lang="fr-FR" sz="1200" spc="-1" strike="noStrike">
              <a:latin typeface="Times New Roman"/>
            </a:endParaRPr>
          </a:p>
        </p:txBody>
      </p:sp>
      <p:sp>
        <p:nvSpPr>
          <p:cNvPr id="355" name="Organigramme : Terminateur 25"/>
          <p:cNvSpPr/>
          <p:nvPr/>
        </p:nvSpPr>
        <p:spPr>
          <a:xfrm>
            <a:off x="3966480" y="5772960"/>
            <a:ext cx="2339640" cy="719640"/>
          </a:xfrm>
          <a:prstGeom prst="flowChartTerminator">
            <a:avLst/>
          </a:prstGeom>
          <a:noFill/>
          <a:ln w="28575">
            <a:solidFill>
              <a:srgbClr val="4472c4">
                <a:lumMod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203864"/>
                </a:solidFill>
                <a:latin typeface="Calibri"/>
              </a:rPr>
              <a:t>COMMENCER</a:t>
            </a:r>
            <a:endParaRPr b="0" lang="fr-FR" sz="1800" spc="-1" strike="noStrike">
              <a:latin typeface="Arial"/>
            </a:endParaRPr>
          </a:p>
        </p:txBody>
      </p:sp>
      <p:grpSp>
        <p:nvGrpSpPr>
          <p:cNvPr id="356" name="Groupe 26"/>
          <p:cNvGrpSpPr/>
          <p:nvPr/>
        </p:nvGrpSpPr>
        <p:grpSpPr>
          <a:xfrm>
            <a:off x="7644600" y="545040"/>
            <a:ext cx="3875760" cy="5642640"/>
            <a:chOff x="7644600" y="545040"/>
            <a:chExt cx="3875760" cy="5642640"/>
          </a:xfrm>
        </p:grpSpPr>
        <p:sp>
          <p:nvSpPr>
            <p:cNvPr id="357" name="Rectangle : coins arrondis 27"/>
            <p:cNvSpPr/>
            <p:nvPr/>
          </p:nvSpPr>
          <p:spPr>
            <a:xfrm>
              <a:off x="7644600" y="545040"/>
              <a:ext cx="3875760" cy="5642640"/>
            </a:xfrm>
            <a:prstGeom prst="roundRect">
              <a:avLst>
                <a:gd name="adj" fmla="val 7341"/>
              </a:avLst>
            </a:prstGeom>
            <a:solidFill>
              <a:schemeClr val="tx1"/>
            </a:solidFill>
            <a:ln>
              <a:solidFill>
                <a:srgbClr val="325490"/>
              </a:solidFill>
            </a:ln>
          </p:spPr>
          <p:style>
            <a:lnRef idx="2">
              <a:schemeClr val="accent1">
                <a:shade val="50000"/>
              </a:schemeClr>
            </a:lnRef>
            <a:fillRef idx="1">
              <a:schemeClr val="accent1"/>
            </a:fillRef>
            <a:effectRef idx="0">
              <a:schemeClr val="accent1"/>
            </a:effectRef>
            <a:fontRef idx="minor"/>
          </p:style>
        </p:sp>
        <p:grpSp>
          <p:nvGrpSpPr>
            <p:cNvPr id="358" name="Groupe 28"/>
            <p:cNvGrpSpPr/>
            <p:nvPr/>
          </p:nvGrpSpPr>
          <p:grpSpPr>
            <a:xfrm>
              <a:off x="7756920" y="844200"/>
              <a:ext cx="606240" cy="275040"/>
              <a:chOff x="7756920" y="844200"/>
              <a:chExt cx="606240" cy="275040"/>
            </a:xfrm>
          </p:grpSpPr>
          <p:sp>
            <p:nvSpPr>
              <p:cNvPr id="359" name="Rectangle 33"/>
              <p:cNvSpPr/>
              <p:nvPr/>
            </p:nvSpPr>
            <p:spPr>
              <a:xfrm>
                <a:off x="7756920" y="856080"/>
                <a:ext cx="503640" cy="169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Wingdings"/>
                  </a:rPr>
                  <a:t></a:t>
                </a:r>
                <a:endParaRPr b="0" lang="fr-FR" sz="1800" spc="-1" strike="noStrike">
                  <a:latin typeface="Arial"/>
                </a:endParaRPr>
              </a:p>
            </p:txBody>
          </p:sp>
          <p:sp>
            <p:nvSpPr>
              <p:cNvPr id="360" name="Rectangle 34"/>
              <p:cNvSpPr/>
              <p:nvPr/>
            </p:nvSpPr>
            <p:spPr>
              <a:xfrm>
                <a:off x="8178840" y="844200"/>
                <a:ext cx="184320" cy="275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spAutoFit/>
              </a:bodyPr>
              <a:p>
                <a:pPr algn="ctr">
                  <a:lnSpc>
                    <a:spcPct val="100000"/>
                  </a:lnSpc>
                </a:pPr>
                <a:r>
                  <a:rPr b="0" lang="fr-FR" sz="1800" spc="-1" strike="noStrike">
                    <a:solidFill>
                      <a:srgbClr val="ffffff"/>
                    </a:solidFill>
                    <a:latin typeface="Symbol"/>
                  </a:rPr>
                  <a:t></a:t>
                </a:r>
                <a:endParaRPr b="0" lang="fr-FR" sz="1800" spc="-1" strike="noStrike">
                  <a:latin typeface="Arial"/>
                </a:endParaRPr>
              </a:p>
            </p:txBody>
          </p:sp>
        </p:grpSp>
        <p:sp>
          <p:nvSpPr>
            <p:cNvPr id="361" name="Rectangle 29"/>
            <p:cNvSpPr/>
            <p:nvPr/>
          </p:nvSpPr>
          <p:spPr>
            <a:xfrm>
              <a:off x="9292680" y="902160"/>
              <a:ext cx="478440" cy="13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4G</a:t>
              </a:r>
              <a:endParaRPr b="0" lang="fr-FR" sz="1800" spc="-1" strike="noStrike">
                <a:latin typeface="Arial"/>
              </a:endParaRPr>
            </a:p>
          </p:txBody>
        </p:sp>
        <p:pic>
          <p:nvPicPr>
            <p:cNvPr id="362" name="Image 30" descr=""/>
            <p:cNvPicPr/>
            <p:nvPr/>
          </p:nvPicPr>
          <p:blipFill>
            <a:blip r:embed="rId1"/>
            <a:srcRect l="0" t="0" r="16877" b="16585"/>
            <a:stretch/>
          </p:blipFill>
          <p:spPr>
            <a:xfrm>
              <a:off x="10701000" y="793800"/>
              <a:ext cx="691200" cy="354600"/>
            </a:xfrm>
            <a:prstGeom prst="rect">
              <a:avLst/>
            </a:prstGeom>
            <a:ln w="0">
              <a:noFill/>
            </a:ln>
          </p:spPr>
        </p:pic>
        <p:pic>
          <p:nvPicPr>
            <p:cNvPr id="363" name="Image 31" descr=""/>
            <p:cNvPicPr/>
            <p:nvPr/>
          </p:nvPicPr>
          <p:blipFill>
            <a:blip r:embed="rId2"/>
            <a:stretch/>
          </p:blipFill>
          <p:spPr>
            <a:xfrm>
              <a:off x="7837200" y="1266120"/>
              <a:ext cx="3563280" cy="4608360"/>
            </a:xfrm>
            <a:prstGeom prst="rect">
              <a:avLst/>
            </a:prstGeom>
            <a:ln w="0">
              <a:noFill/>
            </a:ln>
          </p:spPr>
        </p:pic>
        <p:sp>
          <p:nvSpPr>
            <p:cNvPr id="364" name="Rectangle 32"/>
            <p:cNvSpPr/>
            <p:nvPr/>
          </p:nvSpPr>
          <p:spPr>
            <a:xfrm>
              <a:off x="8349480" y="1266120"/>
              <a:ext cx="3051000" cy="460836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p:style>
          <p:txBody>
            <a:bodyPr lIns="72000" rIns="72000" tIns="45000" bIns="45000">
              <a:noAutofit/>
            </a:bodyPr>
            <a:p>
              <a:pPr>
                <a:lnSpc>
                  <a:spcPct val="150000"/>
                </a:lnSpc>
              </a:pPr>
              <a:r>
                <a:rPr b="1" lang="fr-FR" sz="3600" spc="-1" strike="noStrike">
                  <a:solidFill>
                    <a:srgbClr val="ffffff"/>
                  </a:solidFill>
                  <a:latin typeface="Calibri"/>
                </a:rPr>
                <a:t>KIBARO</a:t>
              </a:r>
              <a:endParaRPr b="0" lang="fr-FR" sz="3600" spc="-1" strike="noStrike">
                <a:latin typeface="Arial"/>
              </a:endParaRPr>
            </a:p>
            <a:p>
              <a:pPr marL="185760">
                <a:lnSpc>
                  <a:spcPct val="100000"/>
                </a:lnSpc>
                <a:spcBef>
                  <a:spcPts val="1800"/>
                </a:spcBef>
                <a:spcAft>
                  <a:spcPts val="1800"/>
                </a:spcAft>
              </a:pPr>
              <a:r>
                <a:rPr b="1" lang="fr-FR" sz="2400" spc="-1" strike="noStrike">
                  <a:solidFill>
                    <a:srgbClr val="808080"/>
                  </a:solidFill>
                  <a:latin typeface="Calibri"/>
                </a:rPr>
                <a:t>NOTRE HISTOIRE</a:t>
              </a:r>
              <a:endParaRPr b="0" lang="fr-FR" sz="2400" spc="-1" strike="noStrike">
                <a:latin typeface="Arial"/>
              </a:endParaRPr>
            </a:p>
            <a:p>
              <a:pPr marL="185760">
                <a:lnSpc>
                  <a:spcPct val="100000"/>
                </a:lnSpc>
                <a:spcAft>
                  <a:spcPts val="601"/>
                </a:spcAft>
              </a:pPr>
              <a:r>
                <a:rPr b="1" lang="fr-FR" sz="2400" spc="-1" strike="noStrike">
                  <a:solidFill>
                    <a:srgbClr val="ffffff"/>
                  </a:solidFill>
                  <a:latin typeface="Calibri"/>
                </a:rPr>
                <a:t>DECOUVRIR KIBARO</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Administrations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Grand public</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Professionnels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Organisations internationales</a:t>
              </a:r>
              <a:endParaRPr b="0" lang="fr-FR" sz="1500" spc="-1" strike="noStrike">
                <a:latin typeface="Arial"/>
              </a:endParaRPr>
            </a:p>
            <a:p>
              <a:pPr marL="712800">
                <a:lnSpc>
                  <a:spcPct val="100000"/>
                </a:lnSpc>
              </a:pPr>
              <a:endParaRPr b="0" lang="fr-FR" sz="1500" spc="-1" strike="noStrike">
                <a:latin typeface="Arial"/>
              </a:endParaRPr>
            </a:p>
            <a:p>
              <a:pPr marL="185760">
                <a:lnSpc>
                  <a:spcPct val="100000"/>
                </a:lnSpc>
                <a:spcAft>
                  <a:spcPts val="601"/>
                </a:spcAft>
              </a:pPr>
              <a:r>
                <a:rPr b="1" lang="fr-FR" sz="2400" spc="-1" strike="noStrike">
                  <a:solidFill>
                    <a:srgbClr val="808080"/>
                  </a:solidFill>
                  <a:latin typeface="Calibri"/>
                </a:rPr>
                <a:t>FONCTIONNALITES</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Parcours utilisateur</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Support &amp; sécurité</a:t>
              </a:r>
              <a:endParaRPr b="0" lang="fr-FR" sz="1500" spc="-1" strike="noStrike">
                <a:latin typeface="Arial"/>
              </a:endParaRPr>
            </a:p>
            <a:p>
              <a:pPr>
                <a:lnSpc>
                  <a:spcPct val="100000"/>
                </a:lnSpc>
                <a:spcBef>
                  <a:spcPts val="1800"/>
                </a:spcBef>
              </a:pPr>
              <a:endParaRPr b="0" lang="fr-FR" sz="1500" spc="-1" strike="noStrike">
                <a:latin typeface="Arial"/>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Espace réservé du numéro de diapositive 5"/>
          <p:cNvSpPr txBox="1"/>
          <p:nvPr/>
        </p:nvSpPr>
        <p:spPr>
          <a:xfrm>
            <a:off x="8610480" y="6356520"/>
            <a:ext cx="2742840" cy="364680"/>
          </a:xfrm>
          <a:prstGeom prst="rect">
            <a:avLst/>
          </a:prstGeom>
          <a:noFill/>
          <a:ln w="0">
            <a:noFill/>
          </a:ln>
        </p:spPr>
        <p:txBody>
          <a:bodyPr anchor="ctr">
            <a:noAutofit/>
          </a:bodyPr>
          <a:p>
            <a:pPr algn="r">
              <a:lnSpc>
                <a:spcPct val="100000"/>
              </a:lnSpc>
            </a:pPr>
            <a:fld id="{AC49CE5E-70D6-4E1D-90FC-1C92F3A73C69}" type="slidenum">
              <a:rPr b="0" lang="fr-FR" sz="1200" spc="-1" strike="noStrike">
                <a:solidFill>
                  <a:srgbClr val="ffffff"/>
                </a:solidFill>
                <a:latin typeface="Calibri"/>
              </a:rPr>
              <a:t>&lt;number&gt;</a:t>
            </a:fld>
            <a:endParaRPr b="0" lang="fr-FR" sz="1200" spc="-1" strike="noStrike">
              <a:latin typeface="Times New Roman"/>
            </a:endParaRPr>
          </a:p>
        </p:txBody>
      </p:sp>
      <p:sp>
        <p:nvSpPr>
          <p:cNvPr id="366" name="Ellipse 28"/>
          <p:cNvSpPr/>
          <p:nvPr/>
        </p:nvSpPr>
        <p:spPr>
          <a:xfrm>
            <a:off x="4111560" y="2147040"/>
            <a:ext cx="3959640" cy="3959640"/>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0" rIns="0" tIns="45000" bIns="45000" anchor="ctr">
            <a:noAutofit/>
          </a:bodyPr>
          <a:p>
            <a:pPr algn="ctr">
              <a:lnSpc>
                <a:spcPct val="150000"/>
              </a:lnSpc>
            </a:pPr>
            <a:r>
              <a:rPr b="1" lang="fr-FR" sz="1500" spc="-1" strike="noStrike">
                <a:solidFill>
                  <a:srgbClr val="ffffff"/>
                </a:solidFill>
                <a:latin typeface="Calibri"/>
              </a:rPr>
              <a:t>KIBARO </a:t>
            </a:r>
            <a:r>
              <a:rPr b="1" lang="fr-FR" sz="1500" spc="-1" strike="noStrike" u="sng">
                <a:solidFill>
                  <a:srgbClr val="ffffff"/>
                </a:solidFill>
                <a:uFillTx/>
                <a:latin typeface="Calibri"/>
              </a:rPr>
              <a:t>informe</a:t>
            </a:r>
            <a:r>
              <a:rPr b="1" lang="fr-FR" sz="1500" spc="-1" strike="noStrike">
                <a:solidFill>
                  <a:srgbClr val="ffffff"/>
                </a:solidFill>
                <a:latin typeface="Calibri"/>
              </a:rPr>
              <a:t> les pouvoirs publics des incidents du quotidien que vous rencontrez dans votre ville, en </a:t>
            </a:r>
            <a:r>
              <a:rPr b="1" lang="fr-FR" sz="1500" spc="-1" strike="noStrike" u="sng">
                <a:solidFill>
                  <a:srgbClr val="ffffff"/>
                </a:solidFill>
                <a:uFillTx/>
                <a:latin typeface="Calibri"/>
              </a:rPr>
              <a:t>notifiant directement </a:t>
            </a:r>
            <a:r>
              <a:rPr b="1" lang="fr-FR" sz="1500" spc="-1" strike="noStrike">
                <a:solidFill>
                  <a:srgbClr val="ffffff"/>
                </a:solidFill>
                <a:latin typeface="Calibri"/>
              </a:rPr>
              <a:t>l’administration chargée de les corriger.</a:t>
            </a:r>
            <a:endParaRPr b="0" lang="fr-FR" sz="1500" spc="-1" strike="noStrike">
              <a:latin typeface="Arial"/>
            </a:endParaRPr>
          </a:p>
        </p:txBody>
      </p:sp>
      <p:sp>
        <p:nvSpPr>
          <p:cNvPr id="367" name="Connecteur droit 30"/>
          <p:cNvSpPr/>
          <p:nvPr/>
        </p:nvSpPr>
        <p:spPr>
          <a:xfrm>
            <a:off x="6091560" y="6106680"/>
            <a:ext cx="360" cy="756000"/>
          </a:xfrm>
          <a:prstGeom prst="line">
            <a:avLst/>
          </a:prstGeom>
          <a:ln>
            <a:solidFill>
              <a:srgbClr val="ffffff"/>
            </a:solidFill>
          </a:ln>
        </p:spPr>
        <p:style>
          <a:lnRef idx="2">
            <a:schemeClr val="accent1">
              <a:shade val="50000"/>
            </a:schemeClr>
          </a:lnRef>
          <a:fillRef idx="1">
            <a:schemeClr val="accent1"/>
          </a:fillRef>
          <a:effectRef idx="0">
            <a:schemeClr val="accent1"/>
          </a:effectRef>
          <a:fontRef idx="minor"/>
        </p:style>
      </p:sp>
      <p:sp>
        <p:nvSpPr>
          <p:cNvPr id="368" name="Connecteur droit 47"/>
          <p:cNvSpPr/>
          <p:nvPr/>
        </p:nvSpPr>
        <p:spPr>
          <a:xfrm flipH="1">
            <a:off x="0" y="5593320"/>
            <a:ext cx="4752360" cy="1144440"/>
          </a:xfrm>
          <a:prstGeom prst="line">
            <a:avLst/>
          </a:prstGeom>
          <a:ln>
            <a:solidFill>
              <a:srgbClr val="5b9bd5">
                <a:lumMod val="40000"/>
                <a:lumOff val="60000"/>
              </a:srgbClr>
            </a:solidFill>
          </a:ln>
        </p:spPr>
        <p:style>
          <a:lnRef idx="1">
            <a:schemeClr val="accent5"/>
          </a:lnRef>
          <a:fillRef idx="0">
            <a:schemeClr val="accent5"/>
          </a:fillRef>
          <a:effectRef idx="0">
            <a:schemeClr val="accent5"/>
          </a:effectRef>
          <a:fontRef idx="minor"/>
        </p:style>
      </p:sp>
      <p:grpSp>
        <p:nvGrpSpPr>
          <p:cNvPr id="369" name="Groupe 7"/>
          <p:cNvGrpSpPr/>
          <p:nvPr/>
        </p:nvGrpSpPr>
        <p:grpSpPr>
          <a:xfrm>
            <a:off x="1638360" y="487080"/>
            <a:ext cx="8914680" cy="527400"/>
            <a:chOff x="1638360" y="487080"/>
            <a:chExt cx="8914680" cy="527400"/>
          </a:xfrm>
        </p:grpSpPr>
        <p:sp>
          <p:nvSpPr>
            <p:cNvPr id="370" name="Connecteur droit 16"/>
            <p:cNvSpPr/>
            <p:nvPr/>
          </p:nvSpPr>
          <p:spPr>
            <a:xfrm>
              <a:off x="163836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sp>
          <p:nvSpPr>
            <p:cNvPr id="371" name="Connecteur droit 17"/>
            <p:cNvSpPr/>
            <p:nvPr/>
          </p:nvSpPr>
          <p:spPr>
            <a:xfrm>
              <a:off x="673704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grpSp>
          <p:nvGrpSpPr>
            <p:cNvPr id="372" name="Groupe 48"/>
            <p:cNvGrpSpPr/>
            <p:nvPr/>
          </p:nvGrpSpPr>
          <p:grpSpPr>
            <a:xfrm>
              <a:off x="5845320" y="487080"/>
              <a:ext cx="501120" cy="527400"/>
              <a:chOff x="5845320" y="487080"/>
              <a:chExt cx="501120" cy="527400"/>
            </a:xfrm>
          </p:grpSpPr>
          <p:sp>
            <p:nvSpPr>
              <p:cNvPr id="373" name="Rectangle 49"/>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74" name="Groupe 50"/>
              <p:cNvGrpSpPr/>
              <p:nvPr/>
            </p:nvGrpSpPr>
            <p:grpSpPr>
              <a:xfrm>
                <a:off x="5869080" y="531360"/>
                <a:ext cx="453960" cy="438840"/>
                <a:chOff x="5869080" y="531360"/>
                <a:chExt cx="453960" cy="438840"/>
              </a:xfrm>
            </p:grpSpPr>
            <p:grpSp>
              <p:nvGrpSpPr>
                <p:cNvPr id="375" name="Groupe 52"/>
                <p:cNvGrpSpPr/>
                <p:nvPr/>
              </p:nvGrpSpPr>
              <p:grpSpPr>
                <a:xfrm>
                  <a:off x="5869080" y="645840"/>
                  <a:ext cx="353160" cy="324360"/>
                  <a:chOff x="5869080" y="645840"/>
                  <a:chExt cx="353160" cy="324360"/>
                </a:xfrm>
              </p:grpSpPr>
              <p:sp>
                <p:nvSpPr>
                  <p:cNvPr id="376" name="Rectangle 56"/>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377" name="Rectangle 57"/>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378" name="Groupe 53"/>
                <p:cNvGrpSpPr/>
                <p:nvPr/>
              </p:nvGrpSpPr>
              <p:grpSpPr>
                <a:xfrm>
                  <a:off x="5969880" y="531360"/>
                  <a:ext cx="353160" cy="324360"/>
                  <a:chOff x="5969880" y="531360"/>
                  <a:chExt cx="353160" cy="324360"/>
                </a:xfrm>
              </p:grpSpPr>
              <p:sp>
                <p:nvSpPr>
                  <p:cNvPr id="379" name="Rectangle 54"/>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380" name="Rectangle 55"/>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381" name="Image 58" descr=""/>
          <p:cNvPicPr/>
          <p:nvPr/>
        </p:nvPicPr>
        <p:blipFill>
          <a:blip r:embed="rId1"/>
          <a:stretch/>
        </p:blipFill>
        <p:spPr>
          <a:xfrm>
            <a:off x="2626920" y="2363040"/>
            <a:ext cx="1180800" cy="971280"/>
          </a:xfrm>
          <a:prstGeom prst="rect">
            <a:avLst/>
          </a:prstGeom>
          <a:ln w="0">
            <a:noFill/>
          </a:ln>
        </p:spPr>
      </p:pic>
      <p:pic>
        <p:nvPicPr>
          <p:cNvPr id="382" name="Image 59" descr=""/>
          <p:cNvPicPr/>
          <p:nvPr/>
        </p:nvPicPr>
        <p:blipFill>
          <a:blip r:embed="rId2"/>
          <a:stretch/>
        </p:blipFill>
        <p:spPr>
          <a:xfrm>
            <a:off x="2982600" y="4405680"/>
            <a:ext cx="942480" cy="1199880"/>
          </a:xfrm>
          <a:prstGeom prst="rect">
            <a:avLst/>
          </a:prstGeom>
          <a:ln w="0">
            <a:noFill/>
          </a:ln>
        </p:spPr>
      </p:pic>
      <p:pic>
        <p:nvPicPr>
          <p:cNvPr id="383" name="Image 60" descr=""/>
          <p:cNvPicPr/>
          <p:nvPr/>
        </p:nvPicPr>
        <p:blipFill>
          <a:blip r:embed="rId3"/>
          <a:stretch/>
        </p:blipFill>
        <p:spPr>
          <a:xfrm>
            <a:off x="3275640" y="4636440"/>
            <a:ext cx="835560" cy="719280"/>
          </a:xfrm>
          <a:prstGeom prst="rect">
            <a:avLst/>
          </a:prstGeom>
          <a:ln w="0">
            <a:noFill/>
          </a:ln>
        </p:spPr>
      </p:pic>
      <p:pic>
        <p:nvPicPr>
          <p:cNvPr id="384" name="Image 61" descr=""/>
          <p:cNvPicPr/>
          <p:nvPr/>
        </p:nvPicPr>
        <p:blipFill>
          <a:blip r:embed="rId4"/>
          <a:stretch/>
        </p:blipFill>
        <p:spPr>
          <a:xfrm>
            <a:off x="1274760" y="3416040"/>
            <a:ext cx="942480" cy="1199880"/>
          </a:xfrm>
          <a:prstGeom prst="rect">
            <a:avLst/>
          </a:prstGeom>
          <a:ln w="0">
            <a:noFill/>
          </a:ln>
        </p:spPr>
      </p:pic>
      <p:pic>
        <p:nvPicPr>
          <p:cNvPr id="385" name="Image 62" descr=""/>
          <p:cNvPicPr/>
          <p:nvPr/>
        </p:nvPicPr>
        <p:blipFill>
          <a:blip r:embed="rId5"/>
          <a:stretch/>
        </p:blipFill>
        <p:spPr>
          <a:xfrm>
            <a:off x="1568160" y="3646800"/>
            <a:ext cx="835560" cy="719280"/>
          </a:xfrm>
          <a:prstGeom prst="rect">
            <a:avLst/>
          </a:prstGeom>
          <a:ln w="0">
            <a:noFill/>
          </a:ln>
        </p:spPr>
      </p:pic>
      <p:sp>
        <p:nvSpPr>
          <p:cNvPr id="386" name="Rectangle 63"/>
          <p:cNvSpPr/>
          <p:nvPr/>
        </p:nvSpPr>
        <p:spPr>
          <a:xfrm>
            <a:off x="861480" y="4505760"/>
            <a:ext cx="1776240" cy="40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90000"/>
              </a:lnSpc>
            </a:pPr>
            <a:r>
              <a:rPr b="0" lang="fr-FR" sz="1200" spc="-1" strike="noStrike">
                <a:solidFill>
                  <a:srgbClr val="ffffff"/>
                </a:solidFill>
                <a:latin typeface="Calibri"/>
              </a:rPr>
              <a:t>Longueur des traitements administratifs</a:t>
            </a:r>
            <a:endParaRPr b="0" lang="fr-FR" sz="1200" spc="-1" strike="noStrike">
              <a:latin typeface="Arial"/>
            </a:endParaRPr>
          </a:p>
        </p:txBody>
      </p:sp>
      <p:sp>
        <p:nvSpPr>
          <p:cNvPr id="387" name="Rectangle 64"/>
          <p:cNvSpPr/>
          <p:nvPr/>
        </p:nvSpPr>
        <p:spPr>
          <a:xfrm>
            <a:off x="8331120" y="5098320"/>
            <a:ext cx="1275480" cy="5889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200" spc="-1" strike="noStrike">
                <a:solidFill>
                  <a:srgbClr val="ffffff"/>
                </a:solidFill>
                <a:latin typeface="Calibri"/>
              </a:rPr>
              <a:t>Contrôles de police abusifs</a:t>
            </a:r>
            <a:endParaRPr b="0" lang="fr-FR" sz="1200" spc="-1" strike="noStrike">
              <a:latin typeface="Arial"/>
            </a:endParaRPr>
          </a:p>
        </p:txBody>
      </p:sp>
      <p:sp>
        <p:nvSpPr>
          <p:cNvPr id="388" name="Rectangle 65"/>
          <p:cNvSpPr/>
          <p:nvPr/>
        </p:nvSpPr>
        <p:spPr>
          <a:xfrm>
            <a:off x="2748240" y="3201120"/>
            <a:ext cx="1275480" cy="3661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200" spc="-1" strike="noStrike">
                <a:solidFill>
                  <a:srgbClr val="203864"/>
                </a:solidFill>
                <a:latin typeface="Calibri"/>
              </a:rPr>
              <a:t>Dangers sur la voie</a:t>
            </a:r>
            <a:endParaRPr b="0" lang="fr-FR" sz="1200" spc="-1" strike="noStrike">
              <a:latin typeface="Arial"/>
            </a:endParaRPr>
          </a:p>
        </p:txBody>
      </p:sp>
      <p:pic>
        <p:nvPicPr>
          <p:cNvPr id="389" name="Image 66" descr=""/>
          <p:cNvPicPr/>
          <p:nvPr/>
        </p:nvPicPr>
        <p:blipFill>
          <a:blip r:embed="rId6"/>
          <a:stretch/>
        </p:blipFill>
        <p:spPr>
          <a:xfrm>
            <a:off x="8257680" y="2296080"/>
            <a:ext cx="942480" cy="1199880"/>
          </a:xfrm>
          <a:prstGeom prst="rect">
            <a:avLst/>
          </a:prstGeom>
          <a:ln w="0">
            <a:noFill/>
          </a:ln>
        </p:spPr>
      </p:pic>
      <p:pic>
        <p:nvPicPr>
          <p:cNvPr id="390" name="Image 67" descr=""/>
          <p:cNvPicPr/>
          <p:nvPr/>
        </p:nvPicPr>
        <p:blipFill>
          <a:blip r:embed="rId7"/>
          <a:stretch/>
        </p:blipFill>
        <p:spPr>
          <a:xfrm>
            <a:off x="8551080" y="2527200"/>
            <a:ext cx="835560" cy="719280"/>
          </a:xfrm>
          <a:prstGeom prst="rect">
            <a:avLst/>
          </a:prstGeom>
          <a:ln w="0">
            <a:noFill/>
          </a:ln>
        </p:spPr>
      </p:pic>
      <p:sp>
        <p:nvSpPr>
          <p:cNvPr id="391" name="Rectangle 68"/>
          <p:cNvSpPr/>
          <p:nvPr/>
        </p:nvSpPr>
        <p:spPr>
          <a:xfrm>
            <a:off x="8142480" y="3283560"/>
            <a:ext cx="1275480" cy="4381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200" spc="-1" strike="noStrike">
                <a:solidFill>
                  <a:srgbClr val="203864"/>
                </a:solidFill>
                <a:latin typeface="Calibri"/>
              </a:rPr>
              <a:t>Rues barrées</a:t>
            </a:r>
            <a:endParaRPr b="0" lang="fr-FR" sz="1200" spc="-1" strike="noStrike">
              <a:latin typeface="Arial"/>
            </a:endParaRPr>
          </a:p>
        </p:txBody>
      </p:sp>
      <p:sp>
        <p:nvSpPr>
          <p:cNvPr id="392" name="Rectangle 69"/>
          <p:cNvSpPr/>
          <p:nvPr/>
        </p:nvSpPr>
        <p:spPr>
          <a:xfrm>
            <a:off x="2792160" y="5504400"/>
            <a:ext cx="1275480" cy="3661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200" spc="-1" strike="noStrike">
                <a:solidFill>
                  <a:srgbClr val="ffffff"/>
                </a:solidFill>
                <a:latin typeface="Calibri"/>
              </a:rPr>
              <a:t>Catastrophe naturelle ou crise</a:t>
            </a:r>
            <a:endParaRPr b="0" lang="fr-FR" sz="1200" spc="-1" strike="noStrike">
              <a:latin typeface="Arial"/>
            </a:endParaRPr>
          </a:p>
        </p:txBody>
      </p:sp>
      <p:sp>
        <p:nvSpPr>
          <p:cNvPr id="393" name="Rectangle 72"/>
          <p:cNvSpPr/>
          <p:nvPr/>
        </p:nvSpPr>
        <p:spPr>
          <a:xfrm>
            <a:off x="9808920" y="4492800"/>
            <a:ext cx="1275480" cy="3661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200" spc="-1" strike="noStrike">
                <a:solidFill>
                  <a:srgbClr val="ffffff"/>
                </a:solidFill>
                <a:latin typeface="Calibri"/>
              </a:rPr>
              <a:t>Dégradation des biens publiques</a:t>
            </a:r>
            <a:endParaRPr b="0" lang="fr-FR" sz="1200" spc="-1" strike="noStrike">
              <a:latin typeface="Arial"/>
            </a:endParaRPr>
          </a:p>
        </p:txBody>
      </p:sp>
      <p:sp>
        <p:nvSpPr>
          <p:cNvPr id="394" name="Connecteur droit 74"/>
          <p:cNvSpPr/>
          <p:nvPr/>
        </p:nvSpPr>
        <p:spPr>
          <a:xfrm flipH="1">
            <a:off x="7932960" y="3818160"/>
            <a:ext cx="4258800" cy="1028880"/>
          </a:xfrm>
          <a:prstGeom prst="line">
            <a:avLst/>
          </a:prstGeom>
          <a:ln>
            <a:solidFill>
              <a:srgbClr val="5b9bd5">
                <a:lumMod val="40000"/>
                <a:lumOff val="60000"/>
              </a:srgbClr>
            </a:solidFill>
          </a:ln>
        </p:spPr>
        <p:style>
          <a:lnRef idx="1">
            <a:schemeClr val="accent5"/>
          </a:lnRef>
          <a:fillRef idx="0">
            <a:schemeClr val="accent5"/>
          </a:fillRef>
          <a:effectRef idx="0">
            <a:schemeClr val="accent5"/>
          </a:effectRef>
          <a:fontRef idx="minor"/>
        </p:style>
      </p:sp>
      <p:pic>
        <p:nvPicPr>
          <p:cNvPr id="395" name="Image 70" descr=""/>
          <p:cNvPicPr/>
          <p:nvPr/>
        </p:nvPicPr>
        <p:blipFill>
          <a:blip r:embed="rId8"/>
          <a:stretch/>
        </p:blipFill>
        <p:spPr>
          <a:xfrm>
            <a:off x="9830520" y="3360960"/>
            <a:ext cx="942480" cy="1199880"/>
          </a:xfrm>
          <a:prstGeom prst="rect">
            <a:avLst/>
          </a:prstGeom>
          <a:ln w="0">
            <a:noFill/>
          </a:ln>
        </p:spPr>
      </p:pic>
      <p:pic>
        <p:nvPicPr>
          <p:cNvPr id="396" name="Image 71" descr=""/>
          <p:cNvPicPr/>
          <p:nvPr/>
        </p:nvPicPr>
        <p:blipFill>
          <a:blip r:embed="rId9"/>
          <a:stretch/>
        </p:blipFill>
        <p:spPr>
          <a:xfrm>
            <a:off x="10123920" y="3591720"/>
            <a:ext cx="835560" cy="719280"/>
          </a:xfrm>
          <a:prstGeom prst="rect">
            <a:avLst/>
          </a:prstGeom>
          <a:ln w="0">
            <a:noFill/>
          </a:ln>
        </p:spPr>
      </p:pic>
      <p:pic>
        <p:nvPicPr>
          <p:cNvPr id="397" name="Image 73" descr=""/>
          <p:cNvPicPr/>
          <p:nvPr/>
        </p:nvPicPr>
        <p:blipFill>
          <a:blip r:embed="rId10"/>
          <a:stretch/>
        </p:blipFill>
        <p:spPr>
          <a:xfrm flipH="1">
            <a:off x="8436240" y="4344840"/>
            <a:ext cx="1257480" cy="971280"/>
          </a:xfrm>
          <a:prstGeom prst="rect">
            <a:avLst/>
          </a:prstGeom>
          <a:ln w="0">
            <a:noFill/>
          </a:ln>
        </p:spPr>
      </p:pic>
      <p:sp>
        <p:nvSpPr>
          <p:cNvPr id="398"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ffffff"/>
                </a:solidFill>
                <a:latin typeface="Calibri"/>
              </a:rPr>
              <a:t>QU’EST-CE QUE KIBARO ?</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Espace réservé du numéro de diapositive 2"/>
          <p:cNvSpPr txBox="1"/>
          <p:nvPr/>
        </p:nvSpPr>
        <p:spPr>
          <a:xfrm>
            <a:off x="8610480" y="6356520"/>
            <a:ext cx="2742840" cy="364680"/>
          </a:xfrm>
          <a:prstGeom prst="rect">
            <a:avLst/>
          </a:prstGeom>
          <a:noFill/>
          <a:ln w="0">
            <a:noFill/>
          </a:ln>
        </p:spPr>
        <p:txBody>
          <a:bodyPr anchor="ctr">
            <a:noAutofit/>
          </a:bodyPr>
          <a:p>
            <a:pPr algn="r">
              <a:lnSpc>
                <a:spcPct val="100000"/>
              </a:lnSpc>
            </a:pPr>
            <a:fld id="{9F2C17AE-EF6A-4841-B3A9-1B4B3BAF6E43}" type="slidenum">
              <a:rPr b="0" lang="fr-FR" sz="1200" spc="-1" strike="noStrike">
                <a:solidFill>
                  <a:srgbClr val="ffffff"/>
                </a:solidFill>
                <a:latin typeface="Calibri"/>
              </a:rPr>
              <a:t>&lt;number&gt;</a:t>
            </a:fld>
            <a:endParaRPr b="0" lang="fr-FR" sz="1200" spc="-1" strike="noStrike">
              <a:latin typeface="Times New Roman"/>
            </a:endParaRPr>
          </a:p>
        </p:txBody>
      </p:sp>
      <p:sp>
        <p:nvSpPr>
          <p:cNvPr id="400" name="Titre 8"/>
          <p:cNvSpPr txBox="1"/>
          <p:nvPr/>
        </p:nvSpPr>
        <p:spPr>
          <a:xfrm>
            <a:off x="1536840" y="1252440"/>
            <a:ext cx="9118080" cy="437760"/>
          </a:xfrm>
          <a:prstGeom prst="rect">
            <a:avLst/>
          </a:prstGeom>
          <a:noFill/>
          <a:ln w="0">
            <a:noFill/>
          </a:ln>
        </p:spPr>
        <p:txBody>
          <a:bodyPr>
            <a:noAutofit/>
          </a:bodyPr>
          <a:p>
            <a:pPr algn="ctr">
              <a:lnSpc>
                <a:spcPct val="90000"/>
              </a:lnSpc>
            </a:pPr>
            <a:r>
              <a:rPr b="1" lang="fr-FR" sz="2400" spc="-1" strike="noStrike">
                <a:solidFill>
                  <a:srgbClr val="203864"/>
                </a:solidFill>
                <a:latin typeface="Calibri"/>
              </a:rPr>
              <a:t>KIBARO SERT L’INTÉRÊT GÉNÉRAL ET MET EN PLACE UN CERCLE VERTUEUX SUR CHAQUE TERRITOIRE</a:t>
            </a:r>
            <a:endParaRPr b="0" lang="fr-FR" sz="2400" spc="-1" strike="noStrike">
              <a:solidFill>
                <a:srgbClr val="000000"/>
              </a:solidFill>
              <a:latin typeface="Calibri"/>
            </a:endParaRPr>
          </a:p>
        </p:txBody>
      </p:sp>
      <p:sp>
        <p:nvSpPr>
          <p:cNvPr id="401" name="TextBox 12"/>
          <p:cNvSpPr/>
          <p:nvPr/>
        </p:nvSpPr>
        <p:spPr>
          <a:xfrm>
            <a:off x="534600" y="2497320"/>
            <a:ext cx="5315760" cy="3642480"/>
          </a:xfrm>
          <a:prstGeom prst="rect">
            <a:avLst/>
          </a:prstGeom>
          <a:noFill/>
          <a:ln w="0">
            <a:noFill/>
          </a:ln>
        </p:spPr>
        <p:style>
          <a:lnRef idx="0"/>
          <a:fillRef idx="0"/>
          <a:effectRef idx="0"/>
          <a:fontRef idx="minor"/>
        </p:style>
        <p:txBody>
          <a:bodyPr lIns="90000" rIns="90000" tIns="45000" bIns="45000">
            <a:noAutofit/>
          </a:bodyPr>
          <a:p>
            <a:pPr>
              <a:lnSpc>
                <a:spcPct val="150000"/>
              </a:lnSpc>
              <a:spcAft>
                <a:spcPts val="799"/>
              </a:spcAft>
            </a:pPr>
            <a:r>
              <a:rPr b="1" lang="fr-FR" sz="1500" spc="-1" strike="noStrike">
                <a:solidFill>
                  <a:srgbClr val="203864"/>
                </a:solidFill>
                <a:latin typeface="Calibri"/>
              </a:rPr>
              <a:t>KIBARO met en relation directe 3 acteurs principaux :</a:t>
            </a:r>
            <a:endParaRPr b="0" lang="fr-FR" sz="1500" spc="-1" strike="noStrike">
              <a:latin typeface="Arial"/>
            </a:endParaRPr>
          </a:p>
          <a:p>
            <a:pPr marL="285840" indent="-285480">
              <a:lnSpc>
                <a:spcPct val="150000"/>
              </a:lnSpc>
              <a:spcAft>
                <a:spcPts val="300"/>
              </a:spcAft>
              <a:buClr>
                <a:srgbClr val="203864"/>
              </a:buClr>
              <a:buFont typeface="Wingdings" charset="2"/>
              <a:buChar char=""/>
            </a:pPr>
            <a:r>
              <a:rPr b="1" lang="fr-FR" sz="1500" spc="-1" strike="noStrike">
                <a:solidFill>
                  <a:srgbClr val="203864"/>
                </a:solidFill>
                <a:latin typeface="Calibri"/>
              </a:rPr>
              <a:t>Le grand public,</a:t>
            </a:r>
            <a:endParaRPr b="0" lang="fr-FR" sz="1500" spc="-1" strike="noStrike">
              <a:latin typeface="Arial"/>
            </a:endParaRPr>
          </a:p>
          <a:p>
            <a:pPr marL="285840" indent="-285480">
              <a:lnSpc>
                <a:spcPct val="150000"/>
              </a:lnSpc>
              <a:spcAft>
                <a:spcPts val="300"/>
              </a:spcAft>
              <a:buClr>
                <a:srgbClr val="203864"/>
              </a:buClr>
              <a:buFont typeface="Wingdings" charset="2"/>
              <a:buChar char=""/>
            </a:pPr>
            <a:r>
              <a:rPr b="1" lang="fr-FR" sz="1500" spc="-1" strike="noStrike">
                <a:solidFill>
                  <a:srgbClr val="203864"/>
                </a:solidFill>
                <a:latin typeface="Calibri"/>
              </a:rPr>
              <a:t>Les Administrations,</a:t>
            </a:r>
            <a:endParaRPr b="0" lang="fr-FR" sz="1500" spc="-1" strike="noStrike">
              <a:latin typeface="Arial"/>
            </a:endParaRPr>
          </a:p>
          <a:p>
            <a:pPr marL="285840" indent="-285480">
              <a:lnSpc>
                <a:spcPct val="150000"/>
              </a:lnSpc>
              <a:spcAft>
                <a:spcPts val="300"/>
              </a:spcAft>
              <a:buClr>
                <a:srgbClr val="203864"/>
              </a:buClr>
              <a:buFont typeface="Wingdings" charset="2"/>
              <a:buChar char=""/>
            </a:pPr>
            <a:r>
              <a:rPr b="1" lang="fr-FR" sz="1500" spc="-1" strike="noStrike">
                <a:solidFill>
                  <a:srgbClr val="203864"/>
                </a:solidFill>
                <a:latin typeface="Calibri"/>
              </a:rPr>
              <a:t>Les professionnels. </a:t>
            </a:r>
            <a:endParaRPr b="0" lang="fr-FR" sz="1500" spc="-1" strike="noStrike">
              <a:latin typeface="Arial"/>
            </a:endParaRPr>
          </a:p>
          <a:p>
            <a:pPr>
              <a:lnSpc>
                <a:spcPct val="150000"/>
              </a:lnSpc>
              <a:spcAft>
                <a:spcPts val="300"/>
              </a:spcAft>
            </a:pPr>
            <a:endParaRPr b="0" lang="fr-FR" sz="1500" spc="-1" strike="noStrike">
              <a:latin typeface="Arial"/>
            </a:endParaRPr>
          </a:p>
          <a:p>
            <a:pPr>
              <a:lnSpc>
                <a:spcPct val="150000"/>
              </a:lnSpc>
              <a:spcBef>
                <a:spcPts val="1199"/>
              </a:spcBef>
              <a:spcAft>
                <a:spcPts val="1199"/>
              </a:spcAft>
            </a:pPr>
            <a:r>
              <a:rPr b="1" lang="fr-FR" sz="1500" spc="-1" strike="noStrike">
                <a:solidFill>
                  <a:srgbClr val="ffffff"/>
                </a:solidFill>
                <a:latin typeface="Calibri"/>
              </a:rPr>
              <a:t>En faisant circuler l’information sans intermédiaires entre eux, KIBARO génère des interactions positives, rapides et stimule l’économie locale.</a:t>
            </a:r>
            <a:endParaRPr b="0" lang="fr-FR" sz="1500" spc="-1" strike="noStrike">
              <a:latin typeface="Arial"/>
            </a:endParaRPr>
          </a:p>
        </p:txBody>
      </p:sp>
      <p:graphicFrame>
        <p:nvGraphicFramePr>
          <p:cNvPr id="1" name="Diagram1"/>
          <p:cNvGraphicFramePr/>
          <p:nvPr>
            <p:extLst>
              <p:ext uri="{D42A27DB-BD31-4B8C-83A1-F6EECF244321}">
                <p14:modId xmlns:p14="http://schemas.microsoft.com/office/powerpoint/2010/main" val="2079163287"/>
              </p:ext>
            </p:extLst>
          </p:nvPr>
        </p:nvGraphicFramePr>
        <p:xfrm>
          <a:off x="6341400" y="2047680"/>
          <a:ext cx="5467320" cy="43527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402" name="Groupe 64"/>
          <p:cNvGrpSpPr/>
          <p:nvPr/>
        </p:nvGrpSpPr>
        <p:grpSpPr>
          <a:xfrm>
            <a:off x="6972120" y="4164120"/>
            <a:ext cx="725760" cy="1240560"/>
            <a:chOff x="6972120" y="4164120"/>
            <a:chExt cx="725760" cy="1240560"/>
          </a:xfrm>
        </p:grpSpPr>
        <p:pic>
          <p:nvPicPr>
            <p:cNvPr id="403" name="Picture 16" descr="Icône personnes, silhouettes, utilisateurs"/>
            <p:cNvPicPr/>
            <p:nvPr/>
          </p:nvPicPr>
          <p:blipFill>
            <a:blip r:embed="rId6"/>
            <a:stretch/>
          </p:blipFill>
          <p:spPr>
            <a:xfrm>
              <a:off x="6972120" y="4656600"/>
              <a:ext cx="725760" cy="748080"/>
            </a:xfrm>
            <a:prstGeom prst="rect">
              <a:avLst/>
            </a:prstGeom>
            <a:ln w="0">
              <a:noFill/>
            </a:ln>
          </p:spPr>
        </p:pic>
        <p:pic>
          <p:nvPicPr>
            <p:cNvPr id="404" name="Picture 12" descr="Icône chat, dialogue, des bulles, des bulles, de parler, de orange"/>
            <p:cNvPicPr/>
            <p:nvPr/>
          </p:nvPicPr>
          <p:blipFill>
            <a:blip r:embed="rId7"/>
            <a:stretch/>
          </p:blipFill>
          <p:spPr>
            <a:xfrm>
              <a:off x="6972120" y="4164120"/>
              <a:ext cx="595800" cy="614160"/>
            </a:xfrm>
            <a:prstGeom prst="rect">
              <a:avLst/>
            </a:prstGeom>
            <a:ln w="0">
              <a:noFill/>
            </a:ln>
          </p:spPr>
        </p:pic>
      </p:grpSp>
      <p:grpSp>
        <p:nvGrpSpPr>
          <p:cNvPr id="405" name="Groupe 4"/>
          <p:cNvGrpSpPr/>
          <p:nvPr/>
        </p:nvGrpSpPr>
        <p:grpSpPr>
          <a:xfrm>
            <a:off x="8676720" y="2173680"/>
            <a:ext cx="814320" cy="1113120"/>
            <a:chOff x="8676720" y="2173680"/>
            <a:chExt cx="814320" cy="1113120"/>
          </a:xfrm>
        </p:grpSpPr>
        <p:pic>
          <p:nvPicPr>
            <p:cNvPr id="406" name="Picture 12" descr="Icône chat, dialogue, des bulles, des bulles, de parler, de orange"/>
            <p:cNvPicPr/>
            <p:nvPr/>
          </p:nvPicPr>
          <p:blipFill>
            <a:blip r:embed="rId8"/>
            <a:stretch/>
          </p:blipFill>
          <p:spPr>
            <a:xfrm>
              <a:off x="8749800" y="2173680"/>
              <a:ext cx="668160" cy="540360"/>
            </a:xfrm>
            <a:prstGeom prst="rect">
              <a:avLst/>
            </a:prstGeom>
            <a:ln w="0">
              <a:noFill/>
            </a:ln>
          </p:spPr>
        </p:pic>
        <p:pic>
          <p:nvPicPr>
            <p:cNvPr id="407" name="Picture 8" descr="Icône institution"/>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p:blipFill>
          <p:spPr>
            <a:xfrm>
              <a:off x="8676720" y="2628360"/>
              <a:ext cx="814320" cy="658440"/>
            </a:xfrm>
            <a:prstGeom prst="rect">
              <a:avLst/>
            </a:prstGeom>
            <a:ln w="0">
              <a:noFill/>
            </a:ln>
          </p:spPr>
        </p:pic>
      </p:grpSp>
      <p:pic>
        <p:nvPicPr>
          <p:cNvPr id="408" name="Image 72" descr=""/>
          <p:cNvPicPr/>
          <p:nvPr/>
        </p:nvPicPr>
        <p:blipFill>
          <a:blip r:embed="rId11"/>
          <a:stretch/>
        </p:blipFill>
        <p:spPr>
          <a:xfrm>
            <a:off x="9924120" y="4201200"/>
            <a:ext cx="1084320" cy="1116720"/>
          </a:xfrm>
          <a:prstGeom prst="rect">
            <a:avLst/>
          </a:prstGeom>
          <a:ln w="0">
            <a:noFill/>
          </a:ln>
        </p:spPr>
      </p:pic>
      <p:grpSp>
        <p:nvGrpSpPr>
          <p:cNvPr id="409" name="Groupe 82"/>
          <p:cNvGrpSpPr/>
          <p:nvPr/>
        </p:nvGrpSpPr>
        <p:grpSpPr>
          <a:xfrm>
            <a:off x="8611200" y="3976560"/>
            <a:ext cx="952200" cy="937080"/>
            <a:chOff x="8611200" y="3976560"/>
            <a:chExt cx="952200" cy="937080"/>
          </a:xfrm>
        </p:grpSpPr>
        <p:pic>
          <p:nvPicPr>
            <p:cNvPr id="410" name="Picture 2" descr="Vente flash téléphone portable, promo smartphone - SFR Altice"/>
            <p:cNvPicPr/>
            <p:nvPr/>
          </p:nvPicPr>
          <p:blipFill>
            <a:blip r:embed="rId12"/>
            <a:stretch/>
          </p:blipFill>
          <p:spPr>
            <a:xfrm>
              <a:off x="8611200" y="3976560"/>
              <a:ext cx="952200" cy="937080"/>
            </a:xfrm>
            <a:prstGeom prst="rect">
              <a:avLst/>
            </a:prstGeom>
            <a:ln w="0">
              <a:noFill/>
            </a:ln>
          </p:spPr>
        </p:pic>
        <p:grpSp>
          <p:nvGrpSpPr>
            <p:cNvPr id="411" name="Groupe 84"/>
            <p:cNvGrpSpPr/>
            <p:nvPr/>
          </p:nvGrpSpPr>
          <p:grpSpPr>
            <a:xfrm>
              <a:off x="8975160" y="4355640"/>
              <a:ext cx="224640" cy="179640"/>
              <a:chOff x="8975160" y="4355640"/>
              <a:chExt cx="224640" cy="179640"/>
            </a:xfrm>
          </p:grpSpPr>
          <p:sp>
            <p:nvSpPr>
              <p:cNvPr id="412" name="Rectangle 85"/>
              <p:cNvSpPr/>
              <p:nvPr/>
            </p:nvSpPr>
            <p:spPr>
              <a:xfrm>
                <a:off x="8975160" y="4355640"/>
                <a:ext cx="224640" cy="179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413" name="Groupe 86"/>
              <p:cNvGrpSpPr/>
              <p:nvPr/>
            </p:nvGrpSpPr>
            <p:grpSpPr>
              <a:xfrm>
                <a:off x="8993880" y="4356360"/>
                <a:ext cx="187200" cy="177840"/>
                <a:chOff x="8993880" y="4356360"/>
                <a:chExt cx="187200" cy="177840"/>
              </a:xfrm>
            </p:grpSpPr>
            <p:grpSp>
              <p:nvGrpSpPr>
                <p:cNvPr id="414" name="Groupe 87"/>
                <p:cNvGrpSpPr/>
                <p:nvPr/>
              </p:nvGrpSpPr>
              <p:grpSpPr>
                <a:xfrm>
                  <a:off x="8993880" y="4395240"/>
                  <a:ext cx="152280" cy="138960"/>
                  <a:chOff x="8993880" y="4395240"/>
                  <a:chExt cx="152280" cy="138960"/>
                </a:xfrm>
              </p:grpSpPr>
              <p:sp>
                <p:nvSpPr>
                  <p:cNvPr id="415" name="Rectangle 113"/>
                  <p:cNvSpPr/>
                  <p:nvPr/>
                </p:nvSpPr>
                <p:spPr>
                  <a:xfrm rot="18682200">
                    <a:off x="9056520" y="4374720"/>
                    <a:ext cx="26640" cy="17964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416" name="Rectangle 114"/>
                  <p:cNvSpPr/>
                  <p:nvPr/>
                </p:nvSpPr>
                <p:spPr>
                  <a:xfrm rot="2482200">
                    <a:off x="9038520" y="4445280"/>
                    <a:ext cx="33480" cy="7164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417" name="Groupe 88"/>
                <p:cNvGrpSpPr/>
                <p:nvPr/>
              </p:nvGrpSpPr>
              <p:grpSpPr>
                <a:xfrm>
                  <a:off x="9028800" y="4356360"/>
                  <a:ext cx="152280" cy="138960"/>
                  <a:chOff x="9028800" y="4356360"/>
                  <a:chExt cx="152280" cy="138960"/>
                </a:xfrm>
              </p:grpSpPr>
              <p:sp>
                <p:nvSpPr>
                  <p:cNvPr id="418" name="Rectangle 111"/>
                  <p:cNvSpPr/>
                  <p:nvPr/>
                </p:nvSpPr>
                <p:spPr>
                  <a:xfrm rot="7882200">
                    <a:off x="9091440" y="4335840"/>
                    <a:ext cx="26640" cy="17964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419" name="Rectangle 112"/>
                  <p:cNvSpPr/>
                  <p:nvPr/>
                </p:nvSpPr>
                <p:spPr>
                  <a:xfrm rot="13282200">
                    <a:off x="9102600" y="4373640"/>
                    <a:ext cx="33480" cy="7164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grpSp>
        <p:nvGrpSpPr>
          <p:cNvPr id="420" name="Groupe 139"/>
          <p:cNvGrpSpPr/>
          <p:nvPr/>
        </p:nvGrpSpPr>
        <p:grpSpPr>
          <a:xfrm>
            <a:off x="1638360" y="487080"/>
            <a:ext cx="8914680" cy="527400"/>
            <a:chOff x="1638360" y="487080"/>
            <a:chExt cx="8914680" cy="527400"/>
          </a:xfrm>
        </p:grpSpPr>
        <p:sp>
          <p:nvSpPr>
            <p:cNvPr id="421" name="Connecteur droit 140"/>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422" name="Connecteur droit 141"/>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423" name="Groupe 142"/>
            <p:cNvGrpSpPr/>
            <p:nvPr/>
          </p:nvGrpSpPr>
          <p:grpSpPr>
            <a:xfrm>
              <a:off x="5845320" y="487080"/>
              <a:ext cx="501120" cy="527400"/>
              <a:chOff x="5845320" y="487080"/>
              <a:chExt cx="501120" cy="527400"/>
            </a:xfrm>
          </p:grpSpPr>
          <p:sp>
            <p:nvSpPr>
              <p:cNvPr id="424" name="Rectangle 143"/>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425" name="Groupe 144"/>
              <p:cNvGrpSpPr/>
              <p:nvPr/>
            </p:nvGrpSpPr>
            <p:grpSpPr>
              <a:xfrm>
                <a:off x="5869080" y="531360"/>
                <a:ext cx="453960" cy="438840"/>
                <a:chOff x="5869080" y="531360"/>
                <a:chExt cx="453960" cy="438840"/>
              </a:xfrm>
            </p:grpSpPr>
            <p:grpSp>
              <p:nvGrpSpPr>
                <p:cNvPr id="426" name="Groupe 145"/>
                <p:cNvGrpSpPr/>
                <p:nvPr/>
              </p:nvGrpSpPr>
              <p:grpSpPr>
                <a:xfrm>
                  <a:off x="5869080" y="645840"/>
                  <a:ext cx="353160" cy="324360"/>
                  <a:chOff x="5869080" y="645840"/>
                  <a:chExt cx="353160" cy="324360"/>
                </a:xfrm>
              </p:grpSpPr>
              <p:sp>
                <p:nvSpPr>
                  <p:cNvPr id="427" name="Rectangle 149"/>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428" name="Rectangle 150"/>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429" name="Groupe 146"/>
                <p:cNvGrpSpPr/>
                <p:nvPr/>
              </p:nvGrpSpPr>
              <p:grpSpPr>
                <a:xfrm>
                  <a:off x="5969880" y="531360"/>
                  <a:ext cx="353160" cy="324360"/>
                  <a:chOff x="5969880" y="531360"/>
                  <a:chExt cx="353160" cy="324360"/>
                </a:xfrm>
              </p:grpSpPr>
              <p:sp>
                <p:nvSpPr>
                  <p:cNvPr id="430" name="Rectangle 147"/>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431" name="Rectangle 148"/>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itre 3"/>
          <p:cNvSpPr/>
          <p:nvPr/>
        </p:nvSpPr>
        <p:spPr>
          <a:xfrm>
            <a:off x="1577520" y="2766240"/>
            <a:ext cx="6119640" cy="1325160"/>
          </a:xfrm>
          <a:prstGeom prst="rect">
            <a:avLst/>
          </a:prstGeom>
          <a:noFill/>
          <a:ln w="0">
            <a:noFill/>
          </a:ln>
        </p:spPr>
        <p:style>
          <a:lnRef idx="0"/>
          <a:fillRef idx="0"/>
          <a:effectRef idx="0"/>
          <a:fontRef idx="minor"/>
        </p:style>
        <p:txBody>
          <a:bodyPr anchor="ctr">
            <a:noAutofit/>
          </a:bodyPr>
          <a:p>
            <a:pPr>
              <a:lnSpc>
                <a:spcPct val="90000"/>
              </a:lnSpc>
            </a:pPr>
            <a:r>
              <a:rPr b="0" lang="fr-FR" sz="5400" spc="-1" strike="noStrike">
                <a:solidFill>
                  <a:srgbClr val="203864"/>
                </a:solidFill>
                <a:latin typeface="Calibri"/>
              </a:rPr>
              <a:t>POUR LES </a:t>
            </a:r>
            <a:endParaRPr b="0" lang="fr-FR" sz="5400" spc="-1" strike="noStrike">
              <a:latin typeface="Arial"/>
            </a:endParaRPr>
          </a:p>
          <a:p>
            <a:pPr>
              <a:lnSpc>
                <a:spcPct val="90000"/>
              </a:lnSpc>
            </a:pPr>
            <a:r>
              <a:rPr b="0" lang="fr-FR" sz="5400" spc="-1" strike="noStrike">
                <a:solidFill>
                  <a:srgbClr val="203864"/>
                </a:solidFill>
                <a:latin typeface="Calibri"/>
              </a:rPr>
              <a:t>ADMINISTRATIONS</a:t>
            </a:r>
            <a:endParaRPr b="0" lang="fr-FR" sz="5400" spc="-1" strike="noStrike">
              <a:latin typeface="Arial"/>
            </a:endParaRPr>
          </a:p>
        </p:txBody>
      </p:sp>
      <p:grpSp>
        <p:nvGrpSpPr>
          <p:cNvPr id="433" name="Groupe 65"/>
          <p:cNvGrpSpPr/>
          <p:nvPr/>
        </p:nvGrpSpPr>
        <p:grpSpPr>
          <a:xfrm>
            <a:off x="390600" y="2921760"/>
            <a:ext cx="1001520" cy="1004400"/>
            <a:chOff x="390600" y="2921760"/>
            <a:chExt cx="1001520" cy="1004400"/>
          </a:xfrm>
        </p:grpSpPr>
        <p:sp>
          <p:nvSpPr>
            <p:cNvPr id="434" name="Rectangle 66"/>
            <p:cNvSpPr/>
            <p:nvPr/>
          </p:nvSpPr>
          <p:spPr>
            <a:xfrm>
              <a:off x="390600" y="2921760"/>
              <a:ext cx="1001520" cy="1004400"/>
            </a:xfrm>
            <a:prstGeom prst="rect">
              <a:avLst/>
            </a:prstGeom>
            <a:solidFill>
              <a:srgbClr val="405c9a"/>
            </a:solidFill>
            <a:ln>
              <a:noFill/>
            </a:ln>
          </p:spPr>
          <p:style>
            <a:lnRef idx="2">
              <a:schemeClr val="accent1">
                <a:shade val="50000"/>
              </a:schemeClr>
            </a:lnRef>
            <a:fillRef idx="1">
              <a:schemeClr val="accent1"/>
            </a:fillRef>
            <a:effectRef idx="0">
              <a:schemeClr val="accent1"/>
            </a:effectRef>
            <a:fontRef idx="minor"/>
          </p:style>
        </p:sp>
        <p:grpSp>
          <p:nvGrpSpPr>
            <p:cNvPr id="435" name="Groupe 67"/>
            <p:cNvGrpSpPr/>
            <p:nvPr/>
          </p:nvGrpSpPr>
          <p:grpSpPr>
            <a:xfrm>
              <a:off x="444960" y="2994120"/>
              <a:ext cx="893160" cy="860400"/>
              <a:chOff x="444960" y="2994120"/>
              <a:chExt cx="893160" cy="860400"/>
            </a:xfrm>
          </p:grpSpPr>
          <p:grpSp>
            <p:nvGrpSpPr>
              <p:cNvPr id="436" name="Groupe 68"/>
              <p:cNvGrpSpPr/>
              <p:nvPr/>
            </p:nvGrpSpPr>
            <p:grpSpPr>
              <a:xfrm>
                <a:off x="444960" y="3211560"/>
                <a:ext cx="701280" cy="642960"/>
                <a:chOff x="444960" y="3211560"/>
                <a:chExt cx="701280" cy="642960"/>
              </a:xfrm>
            </p:grpSpPr>
            <p:sp>
              <p:nvSpPr>
                <p:cNvPr id="437" name="Rectangle 72"/>
                <p:cNvSpPr/>
                <p:nvPr/>
              </p:nvSpPr>
              <p:spPr>
                <a:xfrm rot="18682200">
                  <a:off x="720000" y="31323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8" name="Rectangle 73"/>
                <p:cNvSpPr/>
                <p:nvPr/>
              </p:nvSpPr>
              <p:spPr>
                <a:xfrm rot="2482200">
                  <a:off x="637200" y="342576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439" name="Groupe 69"/>
              <p:cNvGrpSpPr/>
              <p:nvPr/>
            </p:nvGrpSpPr>
            <p:grpSpPr>
              <a:xfrm>
                <a:off x="636840" y="2994120"/>
                <a:ext cx="701280" cy="642960"/>
                <a:chOff x="636840" y="2994120"/>
                <a:chExt cx="701280" cy="642960"/>
              </a:xfrm>
            </p:grpSpPr>
            <p:sp>
              <p:nvSpPr>
                <p:cNvPr id="440" name="Rectangle 70"/>
                <p:cNvSpPr/>
                <p:nvPr/>
              </p:nvSpPr>
              <p:spPr>
                <a:xfrm rot="7882200">
                  <a:off x="911520" y="2914560"/>
                  <a:ext cx="151200" cy="80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Rectangle 71"/>
                <p:cNvSpPr/>
                <p:nvPr/>
              </p:nvSpPr>
              <p:spPr>
                <a:xfrm rot="13282200">
                  <a:off x="994680" y="3020400"/>
                  <a:ext cx="150840" cy="401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sp>
        <p:nvSpPr>
          <p:cNvPr id="442" name="Espace réservé du numéro de diapositive 1"/>
          <p:cNvSpPr txBox="1"/>
          <p:nvPr/>
        </p:nvSpPr>
        <p:spPr>
          <a:xfrm>
            <a:off x="8610480" y="6356520"/>
            <a:ext cx="2742840" cy="364680"/>
          </a:xfrm>
          <a:prstGeom prst="rect">
            <a:avLst/>
          </a:prstGeom>
          <a:noFill/>
          <a:ln w="0">
            <a:noFill/>
          </a:ln>
        </p:spPr>
        <p:txBody>
          <a:bodyPr anchor="ctr">
            <a:noAutofit/>
          </a:bodyPr>
          <a:p>
            <a:pPr algn="r">
              <a:lnSpc>
                <a:spcPct val="100000"/>
              </a:lnSpc>
            </a:pPr>
            <a:fld id="{6A41FC34-64F5-4834-A9BE-A372C4738D1F}" type="slidenum">
              <a:rPr b="0" lang="fr-FR" sz="1200" spc="-1" strike="noStrike">
                <a:solidFill>
                  <a:srgbClr val="334980"/>
                </a:solidFill>
                <a:latin typeface="Calibri"/>
              </a:rPr>
              <a:t>&lt;number&gt;</a:t>
            </a:fld>
            <a:endParaRPr b="0" lang="fr-FR" sz="1200" spc="-1" strike="noStrike">
              <a:latin typeface="Times New Roman"/>
            </a:endParaRPr>
          </a:p>
        </p:txBody>
      </p:sp>
      <p:sp>
        <p:nvSpPr>
          <p:cNvPr id="443" name="Organigramme : Terminateur 25"/>
          <p:cNvSpPr/>
          <p:nvPr/>
        </p:nvSpPr>
        <p:spPr>
          <a:xfrm>
            <a:off x="3966480" y="5772960"/>
            <a:ext cx="2339640" cy="719640"/>
          </a:xfrm>
          <a:prstGeom prst="flowChartTerminator">
            <a:avLst/>
          </a:prstGeom>
          <a:noFill/>
          <a:ln w="28575">
            <a:solidFill>
              <a:srgbClr val="4472c4">
                <a:lumMod val="5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203864"/>
                </a:solidFill>
                <a:latin typeface="Calibri"/>
              </a:rPr>
              <a:t>COMMENCER</a:t>
            </a:r>
            <a:endParaRPr b="0" lang="fr-FR" sz="1800" spc="-1" strike="noStrike">
              <a:latin typeface="Arial"/>
            </a:endParaRPr>
          </a:p>
        </p:txBody>
      </p:sp>
      <p:grpSp>
        <p:nvGrpSpPr>
          <p:cNvPr id="444" name="Groupe 22"/>
          <p:cNvGrpSpPr/>
          <p:nvPr/>
        </p:nvGrpSpPr>
        <p:grpSpPr>
          <a:xfrm>
            <a:off x="7644600" y="545040"/>
            <a:ext cx="3875760" cy="5642640"/>
            <a:chOff x="7644600" y="545040"/>
            <a:chExt cx="3875760" cy="5642640"/>
          </a:xfrm>
        </p:grpSpPr>
        <p:sp>
          <p:nvSpPr>
            <p:cNvPr id="445" name="Rectangle : coins arrondis 23"/>
            <p:cNvSpPr/>
            <p:nvPr/>
          </p:nvSpPr>
          <p:spPr>
            <a:xfrm>
              <a:off x="7644600" y="545040"/>
              <a:ext cx="3875760" cy="5642640"/>
            </a:xfrm>
            <a:prstGeom prst="roundRect">
              <a:avLst>
                <a:gd name="adj" fmla="val 7341"/>
              </a:avLst>
            </a:prstGeom>
            <a:solidFill>
              <a:schemeClr val="tx1"/>
            </a:solidFill>
            <a:ln>
              <a:solidFill>
                <a:srgbClr val="325490"/>
              </a:solidFill>
            </a:ln>
          </p:spPr>
          <p:style>
            <a:lnRef idx="2">
              <a:schemeClr val="accent1">
                <a:shade val="50000"/>
              </a:schemeClr>
            </a:lnRef>
            <a:fillRef idx="1">
              <a:schemeClr val="accent1"/>
            </a:fillRef>
            <a:effectRef idx="0">
              <a:schemeClr val="accent1"/>
            </a:effectRef>
            <a:fontRef idx="minor"/>
          </p:style>
        </p:sp>
        <p:grpSp>
          <p:nvGrpSpPr>
            <p:cNvPr id="446" name="Groupe 24"/>
            <p:cNvGrpSpPr/>
            <p:nvPr/>
          </p:nvGrpSpPr>
          <p:grpSpPr>
            <a:xfrm>
              <a:off x="7756920" y="844200"/>
              <a:ext cx="606240" cy="275040"/>
              <a:chOff x="7756920" y="844200"/>
              <a:chExt cx="606240" cy="275040"/>
            </a:xfrm>
          </p:grpSpPr>
          <p:sp>
            <p:nvSpPr>
              <p:cNvPr id="447" name="Rectangle 30"/>
              <p:cNvSpPr/>
              <p:nvPr/>
            </p:nvSpPr>
            <p:spPr>
              <a:xfrm>
                <a:off x="7756920" y="856080"/>
                <a:ext cx="503640" cy="169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800" spc="-1" strike="noStrike">
                    <a:solidFill>
                      <a:srgbClr val="ffffff"/>
                    </a:solidFill>
                    <a:latin typeface="Wingdings"/>
                  </a:rPr>
                  <a:t></a:t>
                </a:r>
                <a:endParaRPr b="0" lang="fr-FR" sz="1800" spc="-1" strike="noStrike">
                  <a:latin typeface="Arial"/>
                </a:endParaRPr>
              </a:p>
            </p:txBody>
          </p:sp>
          <p:sp>
            <p:nvSpPr>
              <p:cNvPr id="448" name="Rectangle 31"/>
              <p:cNvSpPr/>
              <p:nvPr/>
            </p:nvSpPr>
            <p:spPr>
              <a:xfrm>
                <a:off x="8178840" y="844200"/>
                <a:ext cx="184320" cy="2750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0" rIns="0" tIns="0" bIns="0" anchor="ctr">
                <a:spAutoFit/>
              </a:bodyPr>
              <a:p>
                <a:pPr algn="ctr">
                  <a:lnSpc>
                    <a:spcPct val="100000"/>
                  </a:lnSpc>
                </a:pPr>
                <a:r>
                  <a:rPr b="0" lang="fr-FR" sz="1800" spc="-1" strike="noStrike">
                    <a:solidFill>
                      <a:srgbClr val="ffffff"/>
                    </a:solidFill>
                    <a:latin typeface="Symbol"/>
                  </a:rPr>
                  <a:t></a:t>
                </a:r>
                <a:endParaRPr b="0" lang="fr-FR" sz="1800" spc="-1" strike="noStrike">
                  <a:latin typeface="Arial"/>
                </a:endParaRPr>
              </a:p>
            </p:txBody>
          </p:sp>
        </p:grpSp>
        <p:sp>
          <p:nvSpPr>
            <p:cNvPr id="449" name="Rectangle 26"/>
            <p:cNvSpPr/>
            <p:nvPr/>
          </p:nvSpPr>
          <p:spPr>
            <a:xfrm>
              <a:off x="9292680" y="902160"/>
              <a:ext cx="478440" cy="138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rgbClr val="ffffff"/>
                  </a:solidFill>
                  <a:latin typeface="Calibri"/>
                </a:rPr>
                <a:t>4G</a:t>
              </a:r>
              <a:endParaRPr b="0" lang="fr-FR" sz="1800" spc="-1" strike="noStrike">
                <a:latin typeface="Arial"/>
              </a:endParaRPr>
            </a:p>
          </p:txBody>
        </p:sp>
        <p:pic>
          <p:nvPicPr>
            <p:cNvPr id="450" name="Image 27" descr=""/>
            <p:cNvPicPr/>
            <p:nvPr/>
          </p:nvPicPr>
          <p:blipFill>
            <a:blip r:embed="rId1"/>
            <a:srcRect l="0" t="0" r="16877" b="16585"/>
            <a:stretch/>
          </p:blipFill>
          <p:spPr>
            <a:xfrm>
              <a:off x="10701000" y="793800"/>
              <a:ext cx="691200" cy="354600"/>
            </a:xfrm>
            <a:prstGeom prst="rect">
              <a:avLst/>
            </a:prstGeom>
            <a:ln w="0">
              <a:noFill/>
            </a:ln>
          </p:spPr>
        </p:pic>
        <p:pic>
          <p:nvPicPr>
            <p:cNvPr id="451" name="Image 28" descr=""/>
            <p:cNvPicPr/>
            <p:nvPr/>
          </p:nvPicPr>
          <p:blipFill>
            <a:blip r:embed="rId2"/>
            <a:stretch/>
          </p:blipFill>
          <p:spPr>
            <a:xfrm>
              <a:off x="7837200" y="1266120"/>
              <a:ext cx="3563280" cy="4608360"/>
            </a:xfrm>
            <a:prstGeom prst="rect">
              <a:avLst/>
            </a:prstGeom>
            <a:ln w="0">
              <a:noFill/>
            </a:ln>
          </p:spPr>
        </p:pic>
        <p:sp>
          <p:nvSpPr>
            <p:cNvPr id="452" name="Rectangle 29"/>
            <p:cNvSpPr/>
            <p:nvPr/>
          </p:nvSpPr>
          <p:spPr>
            <a:xfrm>
              <a:off x="8349480" y="1266120"/>
              <a:ext cx="3051000" cy="460836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p:style>
          <p:txBody>
            <a:bodyPr lIns="72000" rIns="72000" tIns="45000" bIns="45000">
              <a:noAutofit/>
            </a:bodyPr>
            <a:p>
              <a:pPr>
                <a:lnSpc>
                  <a:spcPct val="150000"/>
                </a:lnSpc>
              </a:pPr>
              <a:r>
                <a:rPr b="1" lang="fr-FR" sz="3600" spc="-1" strike="noStrike">
                  <a:solidFill>
                    <a:srgbClr val="ffffff"/>
                  </a:solidFill>
                  <a:latin typeface="Calibri"/>
                </a:rPr>
                <a:t>KIBARO</a:t>
              </a:r>
              <a:endParaRPr b="0" lang="fr-FR" sz="3600" spc="-1" strike="noStrike">
                <a:latin typeface="Arial"/>
              </a:endParaRPr>
            </a:p>
            <a:p>
              <a:pPr marL="185760">
                <a:lnSpc>
                  <a:spcPct val="100000"/>
                </a:lnSpc>
                <a:spcBef>
                  <a:spcPts val="1800"/>
                </a:spcBef>
                <a:spcAft>
                  <a:spcPts val="1800"/>
                </a:spcAft>
              </a:pPr>
              <a:r>
                <a:rPr b="1" lang="fr-FR" sz="2400" spc="-1" strike="noStrike">
                  <a:solidFill>
                    <a:srgbClr val="808080"/>
                  </a:solidFill>
                  <a:latin typeface="Calibri"/>
                </a:rPr>
                <a:t>NOTRE HISTOIRE</a:t>
              </a:r>
              <a:endParaRPr b="0" lang="fr-FR" sz="2400" spc="-1" strike="noStrike">
                <a:latin typeface="Arial"/>
              </a:endParaRPr>
            </a:p>
            <a:p>
              <a:pPr marL="185760">
                <a:lnSpc>
                  <a:spcPct val="100000"/>
                </a:lnSpc>
                <a:spcAft>
                  <a:spcPts val="601"/>
                </a:spcAft>
              </a:pPr>
              <a:r>
                <a:rPr b="1" lang="fr-FR" sz="2400" spc="-1" strike="noStrike">
                  <a:solidFill>
                    <a:srgbClr val="ffffff"/>
                  </a:solidFill>
                  <a:latin typeface="Calibri"/>
                </a:rPr>
                <a:t>DECOUVRIR KIBARO</a:t>
              </a:r>
              <a:endParaRPr b="0" lang="fr-FR" sz="2400" spc="-1" strike="noStrike">
                <a:latin typeface="Arial"/>
              </a:endParaRPr>
            </a:p>
            <a:p>
              <a:pPr marL="627120" indent="-201240">
                <a:lnSpc>
                  <a:spcPct val="100000"/>
                </a:lnSpc>
                <a:spcAft>
                  <a:spcPts val="300"/>
                </a:spcAft>
                <a:buClr>
                  <a:srgbClr val="ffffff"/>
                </a:buClr>
                <a:buFont typeface="Wingdings" charset="2"/>
                <a:buChar char=""/>
              </a:pPr>
              <a:r>
                <a:rPr b="0" lang="fr-FR" sz="1500" spc="-1" strike="noStrike">
                  <a:solidFill>
                    <a:srgbClr val="ffffff"/>
                  </a:solidFill>
                  <a:latin typeface="Calibri"/>
                </a:rPr>
                <a:t>Administrations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Grand public</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Professionnels</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Organisations internationales</a:t>
              </a:r>
              <a:endParaRPr b="0" lang="fr-FR" sz="1500" spc="-1" strike="noStrike">
                <a:latin typeface="Arial"/>
              </a:endParaRPr>
            </a:p>
            <a:p>
              <a:pPr marL="712800">
                <a:lnSpc>
                  <a:spcPct val="100000"/>
                </a:lnSpc>
              </a:pPr>
              <a:endParaRPr b="0" lang="fr-FR" sz="1500" spc="-1" strike="noStrike">
                <a:latin typeface="Arial"/>
              </a:endParaRPr>
            </a:p>
            <a:p>
              <a:pPr marL="185760">
                <a:lnSpc>
                  <a:spcPct val="100000"/>
                </a:lnSpc>
                <a:spcAft>
                  <a:spcPts val="601"/>
                </a:spcAft>
              </a:pPr>
              <a:r>
                <a:rPr b="1" lang="fr-FR" sz="2400" spc="-1" strike="noStrike">
                  <a:solidFill>
                    <a:srgbClr val="808080"/>
                  </a:solidFill>
                  <a:latin typeface="Calibri"/>
                </a:rPr>
                <a:t>FONCTIONNALITES</a:t>
              </a:r>
              <a:endParaRPr b="0" lang="fr-FR" sz="24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Parcours utilisateur</a:t>
              </a:r>
              <a:endParaRPr b="0" lang="fr-FR" sz="1500" spc="-1" strike="noStrike">
                <a:latin typeface="Arial"/>
              </a:endParaRPr>
            </a:p>
            <a:p>
              <a:pPr marL="627120" indent="-201240">
                <a:lnSpc>
                  <a:spcPct val="100000"/>
                </a:lnSpc>
                <a:spcAft>
                  <a:spcPts val="300"/>
                </a:spcAft>
                <a:buClr>
                  <a:srgbClr val="808080"/>
                </a:buClr>
                <a:buFont typeface="Wingdings" charset="2"/>
                <a:buChar char=""/>
              </a:pPr>
              <a:r>
                <a:rPr b="0" lang="fr-FR" sz="1500" spc="-1" strike="noStrike">
                  <a:solidFill>
                    <a:srgbClr val="808080"/>
                  </a:solidFill>
                  <a:latin typeface="Calibri"/>
                </a:rPr>
                <a:t>Support &amp; sécurité</a:t>
              </a:r>
              <a:endParaRPr b="0" lang="fr-FR" sz="1500" spc="-1" strike="noStrike">
                <a:latin typeface="Arial"/>
              </a:endParaRPr>
            </a:p>
            <a:p>
              <a:pPr>
                <a:lnSpc>
                  <a:spcPct val="100000"/>
                </a:lnSpc>
                <a:spcBef>
                  <a:spcPts val="1800"/>
                </a:spcBef>
              </a:pPr>
              <a:endParaRPr b="0" lang="fr-FR" sz="1500" spc="-1" strike="noStrike">
                <a:latin typeface="Aria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itre 8"/>
          <p:cNvSpPr/>
          <p:nvPr/>
        </p:nvSpPr>
        <p:spPr>
          <a:xfrm>
            <a:off x="1537200" y="1252440"/>
            <a:ext cx="9117000" cy="438120"/>
          </a:xfrm>
          <a:prstGeom prst="rect">
            <a:avLst/>
          </a:prstGeom>
          <a:noFill/>
          <a:ln w="0">
            <a:noFill/>
          </a:ln>
        </p:spPr>
        <p:style>
          <a:lnRef idx="0"/>
          <a:fillRef idx="0"/>
          <a:effectRef idx="0"/>
          <a:fontRef idx="minor"/>
        </p:style>
        <p:txBody>
          <a:bodyPr lIns="90000" rIns="90000" tIns="45000" bIns="45000">
            <a:noAutofit/>
          </a:bodyPr>
          <a:p>
            <a:pPr algn="ctr">
              <a:lnSpc>
                <a:spcPct val="90000"/>
              </a:lnSpc>
            </a:pPr>
            <a:r>
              <a:rPr b="1" lang="fr-FR" sz="2400" spc="-1" strike="noStrike">
                <a:solidFill>
                  <a:srgbClr val="ffffff"/>
                </a:solidFill>
                <a:latin typeface="Calibri"/>
              </a:rPr>
              <a:t>KIBARO, POUR QUELLES ADMINISTRATIONS ?</a:t>
            </a:r>
            <a:endParaRPr b="0" lang="fr-FR" sz="2400" spc="-1" strike="noStrike">
              <a:latin typeface="Arial"/>
            </a:endParaRPr>
          </a:p>
        </p:txBody>
      </p:sp>
      <p:grpSp>
        <p:nvGrpSpPr>
          <p:cNvPr id="454" name="Groupe 37"/>
          <p:cNvGrpSpPr/>
          <p:nvPr/>
        </p:nvGrpSpPr>
        <p:grpSpPr>
          <a:xfrm>
            <a:off x="1638360" y="487080"/>
            <a:ext cx="8914680" cy="527400"/>
            <a:chOff x="1638360" y="487080"/>
            <a:chExt cx="8914680" cy="527400"/>
          </a:xfrm>
        </p:grpSpPr>
        <p:sp>
          <p:nvSpPr>
            <p:cNvPr id="455" name="Connecteur droit 38"/>
            <p:cNvSpPr/>
            <p:nvPr/>
          </p:nvSpPr>
          <p:spPr>
            <a:xfrm>
              <a:off x="163836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sp>
          <p:nvSpPr>
            <p:cNvPr id="456" name="Connecteur droit 39"/>
            <p:cNvSpPr/>
            <p:nvPr/>
          </p:nvSpPr>
          <p:spPr>
            <a:xfrm>
              <a:off x="6737040" y="750600"/>
              <a:ext cx="3816000" cy="360"/>
            </a:xfrm>
            <a:prstGeom prst="line">
              <a:avLst/>
            </a:prstGeom>
            <a:ln w="38100">
              <a:solidFill>
                <a:srgbClr val="ffffff"/>
              </a:solidFill>
            </a:ln>
          </p:spPr>
          <p:style>
            <a:lnRef idx="2">
              <a:schemeClr val="accent5"/>
            </a:lnRef>
            <a:fillRef idx="0">
              <a:schemeClr val="accent5"/>
            </a:fillRef>
            <a:effectRef idx="1">
              <a:schemeClr val="accent5"/>
            </a:effectRef>
            <a:fontRef idx="minor"/>
          </p:style>
        </p:sp>
        <p:grpSp>
          <p:nvGrpSpPr>
            <p:cNvPr id="457" name="Groupe 40"/>
            <p:cNvGrpSpPr/>
            <p:nvPr/>
          </p:nvGrpSpPr>
          <p:grpSpPr>
            <a:xfrm>
              <a:off x="5845320" y="487080"/>
              <a:ext cx="501120" cy="527400"/>
              <a:chOff x="5845320" y="487080"/>
              <a:chExt cx="501120" cy="527400"/>
            </a:xfrm>
          </p:grpSpPr>
          <p:sp>
            <p:nvSpPr>
              <p:cNvPr id="458" name="Rectangle 41"/>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459" name="Groupe 42"/>
              <p:cNvGrpSpPr/>
              <p:nvPr/>
            </p:nvGrpSpPr>
            <p:grpSpPr>
              <a:xfrm>
                <a:off x="5869080" y="531360"/>
                <a:ext cx="453960" cy="438840"/>
                <a:chOff x="5869080" y="531360"/>
                <a:chExt cx="453960" cy="438840"/>
              </a:xfrm>
            </p:grpSpPr>
            <p:grpSp>
              <p:nvGrpSpPr>
                <p:cNvPr id="460" name="Groupe 43"/>
                <p:cNvGrpSpPr/>
                <p:nvPr/>
              </p:nvGrpSpPr>
              <p:grpSpPr>
                <a:xfrm>
                  <a:off x="5869080" y="645840"/>
                  <a:ext cx="353160" cy="324360"/>
                  <a:chOff x="5869080" y="645840"/>
                  <a:chExt cx="353160" cy="324360"/>
                </a:xfrm>
              </p:grpSpPr>
              <p:sp>
                <p:nvSpPr>
                  <p:cNvPr id="461" name="Rectangle 47"/>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462" name="Rectangle 48"/>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463" name="Groupe 44"/>
                <p:cNvGrpSpPr/>
                <p:nvPr/>
              </p:nvGrpSpPr>
              <p:grpSpPr>
                <a:xfrm>
                  <a:off x="5969880" y="531360"/>
                  <a:ext cx="353160" cy="324360"/>
                  <a:chOff x="5969880" y="531360"/>
                  <a:chExt cx="353160" cy="324360"/>
                </a:xfrm>
              </p:grpSpPr>
              <p:sp>
                <p:nvSpPr>
                  <p:cNvPr id="464" name="Rectangle 45"/>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465" name="Rectangle 46"/>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pic>
        <p:nvPicPr>
          <p:cNvPr id="466" name="Picture 8" descr="Icône Pompier, personne, gens, homme"/>
          <p:cNvPicPr/>
          <p:nvPr/>
        </p:nvPicPr>
        <p:blipFill>
          <a:blip r:embed="rId1"/>
          <a:stretch/>
        </p:blipFill>
        <p:spPr>
          <a:xfrm>
            <a:off x="5848560" y="4939200"/>
            <a:ext cx="407520" cy="407520"/>
          </a:xfrm>
          <a:prstGeom prst="rect">
            <a:avLst/>
          </a:prstGeom>
          <a:ln w="0">
            <a:noFill/>
          </a:ln>
        </p:spPr>
      </p:pic>
      <p:pic>
        <p:nvPicPr>
          <p:cNvPr id="467" name="Picture 10" descr="Icône police, avatar, personne"/>
          <p:cNvPicPr/>
          <p:nvPr/>
        </p:nvPicPr>
        <p:blipFill>
          <a:blip r:embed="rId2"/>
          <a:stretch/>
        </p:blipFill>
        <p:spPr>
          <a:xfrm>
            <a:off x="5848560" y="4442040"/>
            <a:ext cx="407520" cy="407520"/>
          </a:xfrm>
          <a:prstGeom prst="rect">
            <a:avLst/>
          </a:prstGeom>
          <a:ln w="0">
            <a:noFill/>
          </a:ln>
        </p:spPr>
      </p:pic>
      <p:pic>
        <p:nvPicPr>
          <p:cNvPr id="468" name="Picture 12" descr="Icône caucasien, tete, homme, personne, les gens, avatar"/>
          <p:cNvPicPr/>
          <p:nvPr/>
        </p:nvPicPr>
        <p:blipFill>
          <a:blip r:embed="rId3"/>
          <a:stretch/>
        </p:blipFill>
        <p:spPr>
          <a:xfrm>
            <a:off x="5848560" y="3718080"/>
            <a:ext cx="407520" cy="407520"/>
          </a:xfrm>
          <a:prstGeom prst="rect">
            <a:avLst/>
          </a:prstGeom>
          <a:ln w="0">
            <a:noFill/>
          </a:ln>
        </p:spPr>
      </p:pic>
      <p:pic>
        <p:nvPicPr>
          <p:cNvPr id="469" name="Picture 16" descr="Icône client, personne, gens, homme, utilisateur, client"/>
          <p:cNvPicPr/>
          <p:nvPr/>
        </p:nvPicPr>
        <p:blipFill>
          <a:blip r:embed="rId4"/>
          <a:stretch/>
        </p:blipFill>
        <p:spPr>
          <a:xfrm>
            <a:off x="5848560" y="2761920"/>
            <a:ext cx="407520" cy="407520"/>
          </a:xfrm>
          <a:prstGeom prst="rect">
            <a:avLst/>
          </a:prstGeom>
          <a:ln w="0">
            <a:noFill/>
          </a:ln>
        </p:spPr>
      </p:pic>
      <p:sp>
        <p:nvSpPr>
          <p:cNvPr id="470" name="Rectangle 54"/>
          <p:cNvSpPr/>
          <p:nvPr/>
        </p:nvSpPr>
        <p:spPr>
          <a:xfrm>
            <a:off x="6377400" y="2579040"/>
            <a:ext cx="5043600" cy="773280"/>
          </a:xfrm>
          <a:prstGeom prst="rect">
            <a:avLst/>
          </a:prstGeom>
          <a:solidFill>
            <a:schemeClr val="bg1"/>
          </a:solidFill>
          <a:ln w="0">
            <a:noFill/>
          </a:ln>
        </p:spPr>
        <p:style>
          <a:lnRef idx="0"/>
          <a:fillRef idx="0"/>
          <a:effectRef idx="0"/>
          <a:fontRef idx="minor"/>
        </p:style>
        <p:txBody>
          <a:bodyPr lIns="90000" rIns="90000" tIns="45000" bIns="45000" anchor="ctr">
            <a:noAutofit/>
          </a:bodyPr>
          <a:p>
            <a:pPr marL="171360" indent="-171000" algn="just">
              <a:lnSpc>
                <a:spcPct val="107000"/>
              </a:lnSpc>
              <a:buClr>
                <a:srgbClr val="203864"/>
              </a:buClr>
              <a:buFont typeface="Wingdings" charset="2"/>
              <a:buChar char=""/>
            </a:pPr>
            <a:r>
              <a:rPr b="0" lang="fr-FR" sz="1200" spc="-1" strike="noStrike">
                <a:solidFill>
                  <a:srgbClr val="203864"/>
                </a:solidFill>
                <a:latin typeface="Calibri"/>
              </a:rPr>
              <a:t>Présidence ou Cabinet de la présidence</a:t>
            </a:r>
            <a:endParaRPr b="0" lang="fr-FR" sz="1200" spc="-1" strike="noStrike">
              <a:latin typeface="Arial"/>
            </a:endParaRPr>
          </a:p>
          <a:p>
            <a:pPr marL="171360" indent="-171000" algn="just">
              <a:lnSpc>
                <a:spcPct val="107000"/>
              </a:lnSpc>
              <a:buClr>
                <a:srgbClr val="203864"/>
              </a:buClr>
              <a:buFont typeface="Wingdings" charset="2"/>
              <a:buChar char=""/>
            </a:pPr>
            <a:r>
              <a:rPr b="0" lang="fr-FR" sz="1200" spc="-1" strike="noStrike">
                <a:solidFill>
                  <a:srgbClr val="203864"/>
                </a:solidFill>
                <a:latin typeface="Calibri"/>
              </a:rPr>
              <a:t>Premier ministre ou Cabinet du Premier ministre</a:t>
            </a:r>
            <a:endParaRPr b="0" lang="fr-FR" sz="1200" spc="-1" strike="noStrike">
              <a:latin typeface="Arial"/>
            </a:endParaRPr>
          </a:p>
          <a:p>
            <a:pPr marL="171360" indent="-171000">
              <a:lnSpc>
                <a:spcPct val="107000"/>
              </a:lnSpc>
              <a:buClr>
                <a:srgbClr val="203864"/>
              </a:buClr>
              <a:buFont typeface="Wingdings" charset="2"/>
              <a:buChar char=""/>
            </a:pPr>
            <a:r>
              <a:rPr b="0" lang="fr-FR" sz="1200" spc="-1" strike="noStrike">
                <a:solidFill>
                  <a:srgbClr val="203864"/>
                </a:solidFill>
                <a:latin typeface="Calibri"/>
              </a:rPr>
              <a:t>Ministères d'état, Ministères, Secrétariats d'Etat</a:t>
            </a:r>
            <a:endParaRPr b="0" lang="fr-FR" sz="1200" spc="-1" strike="noStrike">
              <a:latin typeface="Arial"/>
            </a:endParaRPr>
          </a:p>
        </p:txBody>
      </p:sp>
      <p:sp>
        <p:nvSpPr>
          <p:cNvPr id="471" name="Rectangle 55"/>
          <p:cNvSpPr/>
          <p:nvPr/>
        </p:nvSpPr>
        <p:spPr>
          <a:xfrm>
            <a:off x="6377400" y="3535200"/>
            <a:ext cx="5043600" cy="773280"/>
          </a:xfrm>
          <a:prstGeom prst="rect">
            <a:avLst/>
          </a:prstGeom>
          <a:solidFill>
            <a:schemeClr val="bg1"/>
          </a:solidFill>
          <a:ln w="0">
            <a:noFill/>
          </a:ln>
        </p:spPr>
        <p:style>
          <a:lnRef idx="0"/>
          <a:fillRef idx="0"/>
          <a:effectRef idx="0"/>
          <a:fontRef idx="minor"/>
        </p:style>
        <p:txBody>
          <a:bodyPr lIns="90000" rIns="90000" tIns="45000" bIns="45000" anchor="ctr">
            <a:noAutofit/>
          </a:bodyPr>
          <a:p>
            <a:pPr marL="171360" indent="-171000">
              <a:lnSpc>
                <a:spcPct val="107000"/>
              </a:lnSpc>
              <a:buClr>
                <a:srgbClr val="203864"/>
              </a:buClr>
              <a:buFont typeface="Wingdings" charset="2"/>
              <a:buChar char=""/>
            </a:pPr>
            <a:r>
              <a:rPr b="0" lang="fr-FR" sz="1200" spc="-1" strike="noStrike">
                <a:solidFill>
                  <a:srgbClr val="203864"/>
                </a:solidFill>
                <a:latin typeface="Calibri"/>
              </a:rPr>
              <a:t>Chambre(s) des représentants (ex : Assemblée nationale, Congrès etc.)</a:t>
            </a:r>
            <a:endParaRPr b="0" lang="fr-FR" sz="1200" spc="-1" strike="noStrike">
              <a:latin typeface="Arial"/>
            </a:endParaRPr>
          </a:p>
          <a:p>
            <a:pPr marL="171360" indent="-171000">
              <a:lnSpc>
                <a:spcPct val="107000"/>
              </a:lnSpc>
              <a:buClr>
                <a:srgbClr val="203864"/>
              </a:buClr>
              <a:buFont typeface="Wingdings" charset="2"/>
              <a:buChar char=""/>
            </a:pPr>
            <a:r>
              <a:rPr b="0" lang="fr-FR" sz="1200" spc="-1" strike="noStrike">
                <a:solidFill>
                  <a:srgbClr val="203864"/>
                </a:solidFill>
                <a:latin typeface="Calibri"/>
              </a:rPr>
              <a:t>Institutions régionales, départementales et provinciales</a:t>
            </a:r>
            <a:endParaRPr b="0" lang="fr-FR" sz="1200" spc="-1" strike="noStrike">
              <a:latin typeface="Arial"/>
            </a:endParaRPr>
          </a:p>
          <a:p>
            <a:pPr marL="171360" indent="-171000">
              <a:lnSpc>
                <a:spcPct val="107000"/>
              </a:lnSpc>
              <a:buClr>
                <a:srgbClr val="203864"/>
              </a:buClr>
              <a:buFont typeface="Wingdings" charset="2"/>
              <a:buChar char=""/>
            </a:pPr>
            <a:r>
              <a:rPr b="0" lang="fr-FR" sz="1200" spc="-1" strike="noStrike">
                <a:solidFill>
                  <a:srgbClr val="203864"/>
                </a:solidFill>
                <a:latin typeface="Calibri"/>
              </a:rPr>
              <a:t>Mairies</a:t>
            </a:r>
            <a:endParaRPr b="0" lang="fr-FR" sz="1200" spc="-1" strike="noStrike">
              <a:latin typeface="Arial"/>
            </a:endParaRPr>
          </a:p>
        </p:txBody>
      </p:sp>
      <p:sp>
        <p:nvSpPr>
          <p:cNvPr id="472" name="Rectangle 56"/>
          <p:cNvSpPr/>
          <p:nvPr/>
        </p:nvSpPr>
        <p:spPr>
          <a:xfrm>
            <a:off x="6377400" y="4491360"/>
            <a:ext cx="5043600" cy="307440"/>
          </a:xfrm>
          <a:prstGeom prst="rect">
            <a:avLst/>
          </a:prstGeom>
          <a:solidFill>
            <a:schemeClr val="bg1"/>
          </a:solidFill>
          <a:ln w="0">
            <a:noFill/>
          </a:ln>
        </p:spPr>
        <p:style>
          <a:lnRef idx="0"/>
          <a:fillRef idx="0"/>
          <a:effectRef idx="0"/>
          <a:fontRef idx="minor"/>
        </p:style>
        <p:txBody>
          <a:bodyPr lIns="90000" rIns="90000" tIns="45000" bIns="45000" anchor="ctr">
            <a:noAutofit/>
          </a:bodyPr>
          <a:p>
            <a:pPr marL="171360" indent="-171000">
              <a:lnSpc>
                <a:spcPct val="100000"/>
              </a:lnSpc>
              <a:buClr>
                <a:srgbClr val="203864"/>
              </a:buClr>
              <a:buFont typeface="Wingdings" charset="2"/>
              <a:buChar char=""/>
            </a:pPr>
            <a:r>
              <a:rPr b="0" lang="fr-FR" sz="1200" spc="-1" strike="noStrike">
                <a:solidFill>
                  <a:srgbClr val="203864"/>
                </a:solidFill>
                <a:latin typeface="Calibri"/>
              </a:rPr>
              <a:t>Gendarmerie &amp; Police</a:t>
            </a:r>
            <a:endParaRPr b="0" lang="fr-FR" sz="1200" spc="-1" strike="noStrike">
              <a:latin typeface="Arial"/>
            </a:endParaRPr>
          </a:p>
        </p:txBody>
      </p:sp>
      <p:sp>
        <p:nvSpPr>
          <p:cNvPr id="473" name="Rectangle 57"/>
          <p:cNvSpPr/>
          <p:nvPr/>
        </p:nvSpPr>
        <p:spPr>
          <a:xfrm>
            <a:off x="6377400" y="4981680"/>
            <a:ext cx="5043600" cy="312120"/>
          </a:xfrm>
          <a:prstGeom prst="rect">
            <a:avLst/>
          </a:prstGeom>
          <a:solidFill>
            <a:schemeClr val="bg1"/>
          </a:solidFill>
          <a:ln w="0">
            <a:noFill/>
          </a:ln>
        </p:spPr>
        <p:style>
          <a:lnRef idx="0"/>
          <a:fillRef idx="0"/>
          <a:effectRef idx="0"/>
          <a:fontRef idx="minor"/>
        </p:style>
        <p:txBody>
          <a:bodyPr lIns="90000" rIns="90000" tIns="45000" bIns="45000" anchor="ctr">
            <a:noAutofit/>
          </a:bodyPr>
          <a:p>
            <a:pPr marL="171360" indent="-171000" algn="just">
              <a:lnSpc>
                <a:spcPct val="107000"/>
              </a:lnSpc>
              <a:buClr>
                <a:srgbClr val="203864"/>
              </a:buClr>
              <a:buFont typeface="Wingdings" charset="2"/>
              <a:buChar char=""/>
            </a:pPr>
            <a:r>
              <a:rPr b="0" lang="fr-FR" sz="1200" spc="-1" strike="noStrike">
                <a:solidFill>
                  <a:srgbClr val="203864"/>
                </a:solidFill>
                <a:latin typeface="Calibri"/>
              </a:rPr>
              <a:t>Pompiers</a:t>
            </a:r>
            <a:endParaRPr b="0" lang="fr-FR" sz="1200" spc="-1" strike="noStrike">
              <a:latin typeface="Arial"/>
            </a:endParaRPr>
          </a:p>
        </p:txBody>
      </p:sp>
      <p:pic>
        <p:nvPicPr>
          <p:cNvPr id="474" name="Picture 20" descr="Icône officier de armee, homme, personne, avatar, ejercito"/>
          <p:cNvPicPr/>
          <p:nvPr/>
        </p:nvPicPr>
        <p:blipFill>
          <a:blip r:embed="rId5"/>
          <a:stretch/>
        </p:blipFill>
        <p:spPr>
          <a:xfrm>
            <a:off x="5848560" y="5429880"/>
            <a:ext cx="407520" cy="407520"/>
          </a:xfrm>
          <a:prstGeom prst="rect">
            <a:avLst/>
          </a:prstGeom>
          <a:ln w="0">
            <a:noFill/>
          </a:ln>
        </p:spPr>
      </p:pic>
      <p:sp>
        <p:nvSpPr>
          <p:cNvPr id="475" name="Rectangle 59"/>
          <p:cNvSpPr/>
          <p:nvPr/>
        </p:nvSpPr>
        <p:spPr>
          <a:xfrm>
            <a:off x="6377400" y="5476680"/>
            <a:ext cx="5043600" cy="312120"/>
          </a:xfrm>
          <a:prstGeom prst="rect">
            <a:avLst/>
          </a:prstGeom>
          <a:solidFill>
            <a:schemeClr val="bg1"/>
          </a:solidFill>
          <a:ln w="0">
            <a:noFill/>
          </a:ln>
        </p:spPr>
        <p:style>
          <a:lnRef idx="0"/>
          <a:fillRef idx="0"/>
          <a:effectRef idx="0"/>
          <a:fontRef idx="minor"/>
        </p:style>
        <p:txBody>
          <a:bodyPr lIns="90000" rIns="90000" tIns="45000" bIns="45000" anchor="ctr">
            <a:noAutofit/>
          </a:bodyPr>
          <a:p>
            <a:pPr marL="171360" indent="-171000" algn="just">
              <a:lnSpc>
                <a:spcPct val="107000"/>
              </a:lnSpc>
              <a:spcAft>
                <a:spcPts val="799"/>
              </a:spcAft>
              <a:buClr>
                <a:srgbClr val="203864"/>
              </a:buClr>
              <a:buFont typeface="Wingdings" charset="2"/>
              <a:buChar char=""/>
            </a:pPr>
            <a:r>
              <a:rPr b="0" lang="fr-FR" sz="1200" spc="-1" strike="noStrike">
                <a:solidFill>
                  <a:srgbClr val="203864"/>
                </a:solidFill>
                <a:latin typeface="Calibri"/>
              </a:rPr>
              <a:t>Corps d’Armée</a:t>
            </a:r>
            <a:endParaRPr b="0" lang="fr-FR" sz="1200" spc="-1" strike="noStrike">
              <a:latin typeface="Arial"/>
            </a:endParaRPr>
          </a:p>
        </p:txBody>
      </p:sp>
      <p:sp>
        <p:nvSpPr>
          <p:cNvPr id="476" name="Rectangle 60"/>
          <p:cNvSpPr/>
          <p:nvPr/>
        </p:nvSpPr>
        <p:spPr>
          <a:xfrm>
            <a:off x="6377400" y="2068560"/>
            <a:ext cx="5043600" cy="3074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400" spc="-1" strike="noStrike">
                <a:solidFill>
                  <a:srgbClr val="ffffff"/>
                </a:solidFill>
                <a:latin typeface="Calibri"/>
              </a:rPr>
              <a:t>Exemples d’administrations pouvant ouvrir un compte KIBARO</a:t>
            </a:r>
            <a:endParaRPr b="0" lang="fr-FR" sz="1400" spc="-1" strike="noStrike">
              <a:latin typeface="Arial"/>
            </a:endParaRPr>
          </a:p>
        </p:txBody>
      </p:sp>
      <p:pic>
        <p:nvPicPr>
          <p:cNvPr id="477" name="Picture 8" descr="Icône institution"/>
          <p:cNvPicPr/>
          <p:nvPr/>
        </p:nvPicPr>
        <p:blipFill>
          <a:blip r:embed="rId6">
            <a:extLst>
              <a:ext uri="{BEBA8EAE-BF5A-486C-A8C5-ECC9F3942E4B}">
                <a14:imgProps xmlns:a14="http://schemas.microsoft.com/office/drawing/2010/main">
                  <a14:imgLayer r:embed="rId10">
                    <a14:imgEffect>
                      <a14:saturation sat="0"/>
                    </a14:imgEffect>
                  </a14:imgLayer>
                </a14:imgProps>
              </a:ext>
            </a:extLst>
          </a:blip>
          <a:stretch/>
        </p:blipFill>
        <p:spPr>
          <a:xfrm>
            <a:off x="11058480" y="157680"/>
            <a:ext cx="814320" cy="658440"/>
          </a:xfrm>
          <a:prstGeom prst="rect">
            <a:avLst/>
          </a:prstGeom>
          <a:ln w="0">
            <a:noFill/>
          </a:ln>
        </p:spPr>
      </p:pic>
      <p:sp>
        <p:nvSpPr>
          <p:cNvPr id="478" name="TextBox 12"/>
          <p:cNvSpPr/>
          <p:nvPr/>
        </p:nvSpPr>
        <p:spPr>
          <a:xfrm>
            <a:off x="594720" y="1964520"/>
            <a:ext cx="4319640" cy="3872160"/>
          </a:xfrm>
          <a:prstGeom prst="rect">
            <a:avLst/>
          </a:prstGeom>
          <a:noFill/>
          <a:ln w="0">
            <a:noFill/>
          </a:ln>
        </p:spPr>
        <p:style>
          <a:lnRef idx="0"/>
          <a:fillRef idx="0"/>
          <a:effectRef idx="0"/>
          <a:fontRef idx="minor"/>
        </p:style>
        <p:txBody>
          <a:bodyPr lIns="90000" rIns="90000" tIns="45000" bIns="45000">
            <a:noAutofit/>
          </a:bodyPr>
          <a:p>
            <a:pPr algn="just">
              <a:lnSpc>
                <a:spcPct val="150000"/>
              </a:lnSpc>
            </a:pPr>
            <a:r>
              <a:rPr b="1" lang="fr-FR" sz="1500" spc="-1" strike="noStrike">
                <a:solidFill>
                  <a:srgbClr val="ffffff"/>
                </a:solidFill>
                <a:latin typeface="Calibri"/>
                <a:ea typeface="Montserrat Light"/>
              </a:rPr>
              <a:t>Toutes les administrations nationales, locales, etc. peuvent disposer d’un compte dans KIBARO. </a:t>
            </a:r>
            <a:endParaRPr b="0" lang="fr-FR" sz="1500" spc="-1" strike="noStrike">
              <a:latin typeface="Arial"/>
            </a:endParaRPr>
          </a:p>
          <a:p>
            <a:pPr algn="just">
              <a:lnSpc>
                <a:spcPct val="150000"/>
              </a:lnSpc>
            </a:pPr>
            <a:endParaRPr b="0" lang="fr-FR" sz="1500" spc="-1" strike="noStrike">
              <a:latin typeface="Arial"/>
            </a:endParaRPr>
          </a:p>
          <a:p>
            <a:pPr algn="just">
              <a:lnSpc>
                <a:spcPct val="150000"/>
              </a:lnSpc>
            </a:pPr>
            <a:r>
              <a:rPr b="1" lang="fr-FR" sz="1500" spc="-1" strike="noStrike">
                <a:solidFill>
                  <a:srgbClr val="ffffff"/>
                </a:solidFill>
                <a:latin typeface="Calibri"/>
                <a:ea typeface="Montserrat Light"/>
              </a:rPr>
              <a:t>Grâce à une organisation en « poupée-russes », chaque administration a la capacité de voir les signalements de sa propre zone administrative. Exemple :</a:t>
            </a:r>
            <a:endParaRPr b="0" lang="fr-FR" sz="1500" spc="-1" strike="noStrike">
              <a:latin typeface="Arial"/>
            </a:endParaRPr>
          </a:p>
          <a:p>
            <a:pPr lvl="1" marL="627120" indent="-285480" algn="just">
              <a:lnSpc>
                <a:spcPct val="150000"/>
              </a:lnSpc>
              <a:buClr>
                <a:srgbClr val="ffffff"/>
              </a:buClr>
              <a:buFont typeface="Wingdings" charset="2"/>
              <a:buChar char=""/>
            </a:pPr>
            <a:r>
              <a:rPr b="0" lang="fr-FR" sz="1400" spc="-1" strike="noStrike">
                <a:solidFill>
                  <a:srgbClr val="ffffff"/>
                </a:solidFill>
                <a:latin typeface="Calibri"/>
                <a:ea typeface="Montserrat Light"/>
              </a:rPr>
              <a:t>un maire verra les signalements de sa ville,</a:t>
            </a:r>
            <a:endParaRPr b="0" lang="fr-FR" sz="1400" spc="-1" strike="noStrike">
              <a:latin typeface="Arial"/>
            </a:endParaRPr>
          </a:p>
          <a:p>
            <a:pPr lvl="1" marL="627120" indent="-285480" algn="just">
              <a:lnSpc>
                <a:spcPct val="150000"/>
              </a:lnSpc>
              <a:buClr>
                <a:srgbClr val="ffffff"/>
              </a:buClr>
              <a:buFont typeface="Wingdings" charset="2"/>
              <a:buChar char=""/>
            </a:pPr>
            <a:r>
              <a:rPr b="0" lang="fr-FR" sz="1400" spc="-1" strike="noStrike">
                <a:solidFill>
                  <a:srgbClr val="ffffff"/>
                </a:solidFill>
                <a:latin typeface="Calibri"/>
                <a:ea typeface="Montserrat Light"/>
              </a:rPr>
              <a:t>un préfet verra les signalement des villes sous son autorité,</a:t>
            </a:r>
            <a:endParaRPr b="0" lang="fr-FR" sz="1400" spc="-1" strike="noStrike">
              <a:latin typeface="Arial"/>
            </a:endParaRPr>
          </a:p>
          <a:p>
            <a:pPr lvl="1" marL="627120" indent="-285480" algn="just">
              <a:lnSpc>
                <a:spcPct val="150000"/>
              </a:lnSpc>
              <a:buClr>
                <a:srgbClr val="ffffff"/>
              </a:buClr>
              <a:buFont typeface="Wingdings" charset="2"/>
              <a:buChar char=""/>
            </a:pPr>
            <a:r>
              <a:rPr b="0" lang="fr-FR" sz="1400" spc="-1" strike="noStrike">
                <a:solidFill>
                  <a:srgbClr val="ffffff"/>
                </a:solidFill>
                <a:latin typeface="Calibri"/>
                <a:ea typeface="Montserrat Light"/>
              </a:rPr>
              <a:t>La présidence verra les signalements relatifs à l’ensemble des villes du territoire national.</a:t>
            </a:r>
            <a:endParaRPr b="0" lang="fr-FR" sz="1400" spc="-1" strike="noStrike">
              <a:latin typeface="Arial"/>
            </a:endParaRPr>
          </a:p>
        </p:txBody>
      </p:sp>
      <p:sp>
        <p:nvSpPr>
          <p:cNvPr id="479" name="Espace réservé du numéro de diapositive 5"/>
          <p:cNvSpPr txBox="1"/>
          <p:nvPr/>
        </p:nvSpPr>
        <p:spPr>
          <a:xfrm>
            <a:off x="8610480" y="6356520"/>
            <a:ext cx="2742840" cy="364680"/>
          </a:xfrm>
          <a:prstGeom prst="rect">
            <a:avLst/>
          </a:prstGeom>
          <a:noFill/>
          <a:ln w="0">
            <a:noFill/>
          </a:ln>
        </p:spPr>
        <p:txBody>
          <a:bodyPr anchor="ctr">
            <a:noAutofit/>
          </a:bodyPr>
          <a:p>
            <a:pPr algn="r">
              <a:lnSpc>
                <a:spcPct val="100000"/>
              </a:lnSpc>
            </a:pPr>
            <a:fld id="{84EAEB3E-DCF1-4EAA-A1ED-D0E11EE2E2E6}" type="slidenum">
              <a:rPr b="0" lang="fr-FR" sz="1200" spc="-1" strike="noStrike">
                <a:solidFill>
                  <a:srgbClr val="ffffff"/>
                </a:solidFill>
                <a:latin typeface="Calibri"/>
              </a:rPr>
              <a:t>&lt;number&gt;</a:t>
            </a:fld>
            <a:endParaRPr b="0" lang="fr-FR" sz="12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ZoneTexte 49"/>
          <p:cNvSpPr/>
          <p:nvPr/>
        </p:nvSpPr>
        <p:spPr>
          <a:xfrm>
            <a:off x="3482640" y="573372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Simple d’utilisation</a:t>
            </a:r>
            <a:endParaRPr b="0" lang="fr-FR" sz="1200" spc="-1" strike="noStrike">
              <a:latin typeface="Arial"/>
            </a:endParaRPr>
          </a:p>
          <a:p>
            <a:pPr algn="ctr">
              <a:lnSpc>
                <a:spcPct val="100000"/>
              </a:lnSpc>
            </a:pPr>
            <a:r>
              <a:rPr b="0" lang="fr-FR" sz="1100" spc="-1" strike="noStrike">
                <a:solidFill>
                  <a:srgbClr val="203864"/>
                </a:solidFill>
                <a:latin typeface="Calibri"/>
              </a:rPr>
              <a:t>Requiert un smartphone et une connexion internet</a:t>
            </a:r>
            <a:endParaRPr b="0" lang="fr-FR" sz="1100" spc="-1" strike="noStrike">
              <a:latin typeface="Arial"/>
            </a:endParaRPr>
          </a:p>
        </p:txBody>
      </p:sp>
      <p:sp>
        <p:nvSpPr>
          <p:cNvPr id="481" name="Rectangle 50"/>
          <p:cNvSpPr/>
          <p:nvPr/>
        </p:nvSpPr>
        <p:spPr>
          <a:xfrm>
            <a:off x="348264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Suivi bout-en-bout</a:t>
            </a:r>
            <a:endParaRPr b="0" lang="fr-FR" sz="1200" spc="-1" strike="noStrike">
              <a:latin typeface="Arial"/>
            </a:endParaRPr>
          </a:p>
          <a:p>
            <a:pPr algn="ctr">
              <a:lnSpc>
                <a:spcPct val="100000"/>
              </a:lnSpc>
            </a:pPr>
            <a:r>
              <a:rPr b="0" lang="fr-FR" sz="1100" spc="-1" strike="noStrike">
                <a:solidFill>
                  <a:srgbClr val="203864"/>
                </a:solidFill>
                <a:latin typeface="Calibri"/>
              </a:rPr>
              <a:t>Des signalements, de la prise en charge à la clôture du signalement</a:t>
            </a:r>
            <a:endParaRPr b="0" lang="fr-FR" sz="1100" spc="-1" strike="noStrike">
              <a:latin typeface="Arial"/>
            </a:endParaRPr>
          </a:p>
        </p:txBody>
      </p:sp>
      <p:sp>
        <p:nvSpPr>
          <p:cNvPr id="482" name="Rectangle 52"/>
          <p:cNvSpPr/>
          <p:nvPr/>
        </p:nvSpPr>
        <p:spPr>
          <a:xfrm>
            <a:off x="486360" y="5733720"/>
            <a:ext cx="2231640" cy="6076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Accessible et sécurisé</a:t>
            </a:r>
            <a:endParaRPr b="0" lang="fr-FR" sz="1200" spc="-1" strike="noStrike">
              <a:latin typeface="Arial"/>
            </a:endParaRPr>
          </a:p>
          <a:p>
            <a:pPr algn="ctr">
              <a:lnSpc>
                <a:spcPct val="100000"/>
              </a:lnSpc>
            </a:pPr>
            <a:r>
              <a:rPr b="0" lang="fr-FR" sz="1100" spc="-1" strike="noStrike">
                <a:solidFill>
                  <a:srgbClr val="203864"/>
                </a:solidFill>
                <a:latin typeface="Calibri"/>
              </a:rPr>
              <a:t>Authentification forte dès l'inscription et cryptage des données</a:t>
            </a:r>
            <a:endParaRPr b="0" lang="fr-FR" sz="1100" spc="-1" strike="noStrike">
              <a:latin typeface="Arial"/>
            </a:endParaRPr>
          </a:p>
        </p:txBody>
      </p:sp>
      <p:pic>
        <p:nvPicPr>
          <p:cNvPr id="483" name="Picture 2" descr="Icône cible"/>
          <p:cNvPicPr/>
          <p:nvPr/>
        </p:nvPicPr>
        <p:blipFill>
          <a:blip r:embed="rId1"/>
          <a:stretch/>
        </p:blipFill>
        <p:spPr>
          <a:xfrm>
            <a:off x="1080000" y="2311920"/>
            <a:ext cx="1044720" cy="1044720"/>
          </a:xfrm>
          <a:prstGeom prst="rect">
            <a:avLst/>
          </a:prstGeom>
          <a:ln w="0">
            <a:noFill/>
          </a:ln>
        </p:spPr>
      </p:pic>
      <p:sp>
        <p:nvSpPr>
          <p:cNvPr id="484" name="ZoneTexte 54"/>
          <p:cNvSpPr/>
          <p:nvPr/>
        </p:nvSpPr>
        <p:spPr>
          <a:xfrm>
            <a:off x="486360" y="3432240"/>
            <a:ext cx="2231640" cy="607680"/>
          </a:xfrm>
          <a:prstGeom prst="rect">
            <a:avLst/>
          </a:prstGeom>
          <a:noFill/>
          <a:ln w="0">
            <a:noFill/>
          </a:ln>
        </p:spPr>
        <p:style>
          <a:lnRef idx="0"/>
          <a:fillRef idx="0"/>
          <a:effectRef idx="0"/>
          <a:fontRef idx="minor"/>
        </p:style>
        <p:txBody>
          <a:bodyPr lIns="36000" rIns="36000" tIns="45000" bIns="45000">
            <a:spAutoFit/>
          </a:bodyPr>
          <a:p>
            <a:pPr algn="ctr">
              <a:lnSpc>
                <a:spcPct val="100000"/>
              </a:lnSpc>
            </a:pPr>
            <a:r>
              <a:rPr b="1" lang="fr-FR" sz="1200" spc="-1" strike="noStrike">
                <a:solidFill>
                  <a:srgbClr val="203864"/>
                </a:solidFill>
                <a:latin typeface="Calibri"/>
              </a:rPr>
              <a:t>Dédié</a:t>
            </a:r>
            <a:endParaRPr b="0" lang="fr-FR" sz="1200" spc="-1" strike="noStrike">
              <a:latin typeface="Arial"/>
            </a:endParaRPr>
          </a:p>
          <a:p>
            <a:pPr algn="ctr">
              <a:lnSpc>
                <a:spcPct val="100000"/>
              </a:lnSpc>
            </a:pPr>
            <a:r>
              <a:rPr b="0" lang="fr-FR" sz="1100" spc="-1" strike="noStrike">
                <a:solidFill>
                  <a:srgbClr val="203864"/>
                </a:solidFill>
                <a:latin typeface="Calibri"/>
              </a:rPr>
              <a:t>Pour informer les administrations de signalements au sein de la collectivité</a:t>
            </a:r>
            <a:endParaRPr b="0" lang="fr-FR" sz="1100" spc="-1" strike="noStrike">
              <a:latin typeface="Arial"/>
            </a:endParaRPr>
          </a:p>
        </p:txBody>
      </p:sp>
      <p:grpSp>
        <p:nvGrpSpPr>
          <p:cNvPr id="485" name="Groupe 63"/>
          <p:cNvGrpSpPr/>
          <p:nvPr/>
        </p:nvGrpSpPr>
        <p:grpSpPr>
          <a:xfrm>
            <a:off x="9888120" y="2327040"/>
            <a:ext cx="1404360" cy="1014480"/>
            <a:chOff x="9888120" y="2327040"/>
            <a:chExt cx="1404360" cy="1014480"/>
          </a:xfrm>
        </p:grpSpPr>
        <p:pic>
          <p:nvPicPr>
            <p:cNvPr id="486" name="Picture 14" descr="Icône la carte, l'emplacement"/>
            <p:cNvPicPr/>
            <p:nvPr/>
          </p:nvPicPr>
          <p:blipFill>
            <a:blip r:embed="rId2"/>
            <a:stretch/>
          </p:blipFill>
          <p:spPr>
            <a:xfrm>
              <a:off x="9888120" y="2327040"/>
              <a:ext cx="855000" cy="851040"/>
            </a:xfrm>
            <a:prstGeom prst="rect">
              <a:avLst/>
            </a:prstGeom>
            <a:ln w="0">
              <a:noFill/>
            </a:ln>
          </p:spPr>
        </p:pic>
        <p:pic>
          <p:nvPicPr>
            <p:cNvPr id="487" name="Picture 18" descr="Icône visibilité"/>
            <p:cNvPicPr/>
            <p:nvPr/>
          </p:nvPicPr>
          <p:blipFill>
            <a:blip r:embed="rId3"/>
            <a:stretch/>
          </p:blipFill>
          <p:spPr>
            <a:xfrm>
              <a:off x="10437480" y="2490480"/>
              <a:ext cx="855000" cy="851040"/>
            </a:xfrm>
            <a:prstGeom prst="rect">
              <a:avLst/>
            </a:prstGeom>
            <a:ln w="0">
              <a:noFill/>
            </a:ln>
          </p:spPr>
        </p:pic>
      </p:grpSp>
      <p:sp>
        <p:nvSpPr>
          <p:cNvPr id="488" name="Rectangle 67"/>
          <p:cNvSpPr/>
          <p:nvPr/>
        </p:nvSpPr>
        <p:spPr>
          <a:xfrm>
            <a:off x="947448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Vue centralisée et pilotage</a:t>
            </a:r>
            <a:endParaRPr b="0" lang="fr-FR" sz="1200" spc="-1" strike="noStrike">
              <a:latin typeface="Arial"/>
            </a:endParaRPr>
          </a:p>
          <a:p>
            <a:pPr algn="ctr">
              <a:lnSpc>
                <a:spcPct val="100000"/>
              </a:lnSpc>
            </a:pPr>
            <a:r>
              <a:rPr b="0" lang="fr-FR" sz="1100" spc="-1" strike="noStrike">
                <a:solidFill>
                  <a:srgbClr val="203864"/>
                </a:solidFill>
                <a:latin typeface="Calibri"/>
              </a:rPr>
              <a:t>Tableaux de bords avec une vision par zone administrative</a:t>
            </a:r>
            <a:endParaRPr b="0" lang="fr-FR" sz="1100" spc="-1" strike="noStrike">
              <a:latin typeface="Arial"/>
            </a:endParaRPr>
          </a:p>
        </p:txBody>
      </p:sp>
      <p:pic>
        <p:nvPicPr>
          <p:cNvPr id="489" name="Image 69" descr=""/>
          <p:cNvPicPr/>
          <p:nvPr/>
        </p:nvPicPr>
        <p:blipFill>
          <a:blip r:embed="rId4"/>
          <a:stretch/>
        </p:blipFill>
        <p:spPr>
          <a:xfrm>
            <a:off x="3966840" y="4404600"/>
            <a:ext cx="1090440" cy="1320480"/>
          </a:xfrm>
          <a:prstGeom prst="rect">
            <a:avLst/>
          </a:prstGeom>
          <a:ln w="0">
            <a:noFill/>
          </a:ln>
        </p:spPr>
      </p:pic>
      <p:sp>
        <p:nvSpPr>
          <p:cNvPr id="490" name="ZoneTexte 71"/>
          <p:cNvSpPr/>
          <p:nvPr/>
        </p:nvSpPr>
        <p:spPr>
          <a:xfrm>
            <a:off x="9474480" y="5733720"/>
            <a:ext cx="2231640" cy="607680"/>
          </a:xfrm>
          <a:prstGeom prst="rect">
            <a:avLst/>
          </a:prstGeom>
          <a:noFill/>
          <a:ln w="0">
            <a:noFill/>
          </a:ln>
        </p:spPr>
        <p:style>
          <a:lnRef idx="0"/>
          <a:fillRef idx="0"/>
          <a:effectRef idx="0"/>
          <a:fontRef idx="minor"/>
        </p:style>
        <p:txBody>
          <a:bodyPr lIns="0" rIns="0" tIns="45000" bIns="45000">
            <a:spAutoFit/>
          </a:bodyPr>
          <a:p>
            <a:pPr algn="ctr">
              <a:lnSpc>
                <a:spcPct val="100000"/>
              </a:lnSpc>
            </a:pPr>
            <a:r>
              <a:rPr b="1" lang="fr-FR" sz="1200" spc="-1" strike="noStrike">
                <a:solidFill>
                  <a:srgbClr val="203864"/>
                </a:solidFill>
                <a:latin typeface="Calibri"/>
              </a:rPr>
              <a:t>Support 24/7</a:t>
            </a:r>
            <a:endParaRPr b="0" lang="fr-FR" sz="1200" spc="-1" strike="noStrike">
              <a:latin typeface="Arial"/>
            </a:endParaRPr>
          </a:p>
          <a:p>
            <a:pPr algn="ctr">
              <a:lnSpc>
                <a:spcPct val="100000"/>
              </a:lnSpc>
            </a:pPr>
            <a:r>
              <a:rPr b="0" lang="fr-FR" sz="1100" spc="-1" strike="noStrike">
                <a:solidFill>
                  <a:srgbClr val="203864"/>
                </a:solidFill>
                <a:latin typeface="Calibri"/>
              </a:rPr>
              <a:t>Une équipe en 24/7 à votre écoute  et pour vous aider</a:t>
            </a:r>
            <a:endParaRPr b="0" lang="fr-FR" sz="1100" spc="-1" strike="noStrike">
              <a:latin typeface="Arial"/>
            </a:endParaRPr>
          </a:p>
        </p:txBody>
      </p:sp>
      <p:pic>
        <p:nvPicPr>
          <p:cNvPr id="491" name="Image 72" descr=""/>
          <p:cNvPicPr/>
          <p:nvPr/>
        </p:nvPicPr>
        <p:blipFill>
          <a:blip r:embed="rId5"/>
          <a:stretch/>
        </p:blipFill>
        <p:spPr>
          <a:xfrm>
            <a:off x="9933120" y="4404600"/>
            <a:ext cx="1314720" cy="1320480"/>
          </a:xfrm>
          <a:prstGeom prst="rect">
            <a:avLst/>
          </a:prstGeom>
          <a:ln w="0">
            <a:noFill/>
          </a:ln>
        </p:spPr>
      </p:pic>
      <p:grpSp>
        <p:nvGrpSpPr>
          <p:cNvPr id="492" name="Groupe 73"/>
          <p:cNvGrpSpPr/>
          <p:nvPr/>
        </p:nvGrpSpPr>
        <p:grpSpPr>
          <a:xfrm>
            <a:off x="3604680" y="2365200"/>
            <a:ext cx="1837080" cy="938160"/>
            <a:chOff x="3604680" y="2365200"/>
            <a:chExt cx="1837080" cy="938160"/>
          </a:xfrm>
        </p:grpSpPr>
        <p:pic>
          <p:nvPicPr>
            <p:cNvPr id="493" name="Image 74" descr=""/>
            <p:cNvPicPr/>
            <p:nvPr/>
          </p:nvPicPr>
          <p:blipFill>
            <a:blip r:embed="rId6"/>
            <a:stretch/>
          </p:blipFill>
          <p:spPr>
            <a:xfrm>
              <a:off x="3604680" y="2365200"/>
              <a:ext cx="950760" cy="921600"/>
            </a:xfrm>
            <a:prstGeom prst="rect">
              <a:avLst/>
            </a:prstGeom>
            <a:ln w="0">
              <a:noFill/>
            </a:ln>
          </p:spPr>
        </p:pic>
        <p:pic>
          <p:nvPicPr>
            <p:cNvPr id="494" name="Image 76" descr=""/>
            <p:cNvPicPr/>
            <p:nvPr/>
          </p:nvPicPr>
          <p:blipFill>
            <a:blip r:embed="rId7"/>
            <a:stretch/>
          </p:blipFill>
          <p:spPr>
            <a:xfrm>
              <a:off x="4547160" y="2365200"/>
              <a:ext cx="894600" cy="938160"/>
            </a:xfrm>
            <a:prstGeom prst="rect">
              <a:avLst/>
            </a:prstGeom>
            <a:ln w="0">
              <a:noFill/>
            </a:ln>
          </p:spPr>
        </p:pic>
      </p:grpSp>
      <p:sp>
        <p:nvSpPr>
          <p:cNvPr id="495" name="Espace réservé du numéro de diapositive 2"/>
          <p:cNvSpPr txBox="1"/>
          <p:nvPr/>
        </p:nvSpPr>
        <p:spPr>
          <a:xfrm>
            <a:off x="8610480" y="6356520"/>
            <a:ext cx="2742840" cy="364680"/>
          </a:xfrm>
          <a:prstGeom prst="rect">
            <a:avLst/>
          </a:prstGeom>
          <a:noFill/>
          <a:ln w="0">
            <a:noFill/>
          </a:ln>
        </p:spPr>
        <p:txBody>
          <a:bodyPr anchor="ctr">
            <a:noAutofit/>
          </a:bodyPr>
          <a:p>
            <a:pPr algn="r">
              <a:lnSpc>
                <a:spcPct val="100000"/>
              </a:lnSpc>
            </a:pPr>
            <a:fld id="{D4AA868E-EE8B-4EE5-A18C-D2F38AEE0AA8}" type="slidenum">
              <a:rPr b="0" lang="fr-FR" sz="1200" spc="-1" strike="noStrike">
                <a:solidFill>
                  <a:srgbClr val="ffffff"/>
                </a:solidFill>
                <a:latin typeface="Calibri"/>
              </a:rPr>
              <a:t>&lt;number&gt;</a:t>
            </a:fld>
            <a:endParaRPr b="0" lang="fr-FR" sz="1200" spc="-1" strike="noStrike">
              <a:latin typeface="Times New Roman"/>
            </a:endParaRPr>
          </a:p>
        </p:txBody>
      </p:sp>
      <p:grpSp>
        <p:nvGrpSpPr>
          <p:cNvPr id="496" name="Groupe 78"/>
          <p:cNvGrpSpPr/>
          <p:nvPr/>
        </p:nvGrpSpPr>
        <p:grpSpPr>
          <a:xfrm>
            <a:off x="1638360" y="487080"/>
            <a:ext cx="8914680" cy="527400"/>
            <a:chOff x="1638360" y="487080"/>
            <a:chExt cx="8914680" cy="527400"/>
          </a:xfrm>
        </p:grpSpPr>
        <p:sp>
          <p:nvSpPr>
            <p:cNvPr id="497" name="Connecteur droit 82"/>
            <p:cNvSpPr/>
            <p:nvPr/>
          </p:nvSpPr>
          <p:spPr>
            <a:xfrm>
              <a:off x="163836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sp>
          <p:nvSpPr>
            <p:cNvPr id="498" name="Connecteur droit 83"/>
            <p:cNvSpPr/>
            <p:nvPr/>
          </p:nvSpPr>
          <p:spPr>
            <a:xfrm>
              <a:off x="6737040" y="750600"/>
              <a:ext cx="3816000" cy="360"/>
            </a:xfrm>
            <a:prstGeom prst="line">
              <a:avLst/>
            </a:prstGeom>
            <a:ln w="38100">
              <a:solidFill>
                <a:srgbClr val="4472c4">
                  <a:lumMod val="50000"/>
                </a:srgbClr>
              </a:solidFill>
            </a:ln>
          </p:spPr>
          <p:style>
            <a:lnRef idx="2">
              <a:schemeClr val="accent5"/>
            </a:lnRef>
            <a:fillRef idx="0">
              <a:schemeClr val="accent5"/>
            </a:fillRef>
            <a:effectRef idx="1">
              <a:schemeClr val="accent5"/>
            </a:effectRef>
            <a:fontRef idx="minor"/>
          </p:style>
        </p:sp>
        <p:grpSp>
          <p:nvGrpSpPr>
            <p:cNvPr id="499" name="Groupe 84"/>
            <p:cNvGrpSpPr/>
            <p:nvPr/>
          </p:nvGrpSpPr>
          <p:grpSpPr>
            <a:xfrm>
              <a:off x="5845320" y="487080"/>
              <a:ext cx="501120" cy="527400"/>
              <a:chOff x="5845320" y="487080"/>
              <a:chExt cx="501120" cy="527400"/>
            </a:xfrm>
          </p:grpSpPr>
          <p:sp>
            <p:nvSpPr>
              <p:cNvPr id="500" name="Rectangle 85"/>
              <p:cNvSpPr/>
              <p:nvPr/>
            </p:nvSpPr>
            <p:spPr>
              <a:xfrm>
                <a:off x="5845320" y="487080"/>
                <a:ext cx="501120" cy="52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501" name="Groupe 86"/>
              <p:cNvGrpSpPr/>
              <p:nvPr/>
            </p:nvGrpSpPr>
            <p:grpSpPr>
              <a:xfrm>
                <a:off x="5869080" y="531360"/>
                <a:ext cx="453960" cy="438840"/>
                <a:chOff x="5869080" y="531360"/>
                <a:chExt cx="453960" cy="438840"/>
              </a:xfrm>
            </p:grpSpPr>
            <p:grpSp>
              <p:nvGrpSpPr>
                <p:cNvPr id="502" name="Groupe 87"/>
                <p:cNvGrpSpPr/>
                <p:nvPr/>
              </p:nvGrpSpPr>
              <p:grpSpPr>
                <a:xfrm>
                  <a:off x="5869080" y="645840"/>
                  <a:ext cx="353160" cy="324360"/>
                  <a:chOff x="5869080" y="645840"/>
                  <a:chExt cx="353160" cy="324360"/>
                </a:xfrm>
              </p:grpSpPr>
              <p:sp>
                <p:nvSpPr>
                  <p:cNvPr id="503" name="Rectangle 91"/>
                  <p:cNvSpPr/>
                  <p:nvPr/>
                </p:nvSpPr>
                <p:spPr>
                  <a:xfrm rot="18682200">
                    <a:off x="6005880" y="60732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504" name="Rectangle 92"/>
                  <p:cNvSpPr/>
                  <p:nvPr/>
                </p:nvSpPr>
                <p:spPr>
                  <a:xfrm rot="2482200">
                    <a:off x="5964480" y="7516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nvGrpSpPr>
                <p:cNvPr id="505" name="Groupe 88"/>
                <p:cNvGrpSpPr/>
                <p:nvPr/>
              </p:nvGrpSpPr>
              <p:grpSpPr>
                <a:xfrm>
                  <a:off x="5969880" y="531360"/>
                  <a:ext cx="353160" cy="324360"/>
                  <a:chOff x="5969880" y="531360"/>
                  <a:chExt cx="353160" cy="324360"/>
                </a:xfrm>
              </p:grpSpPr>
              <p:sp>
                <p:nvSpPr>
                  <p:cNvPr id="506" name="Rectangle 89"/>
                  <p:cNvSpPr/>
                  <p:nvPr/>
                </p:nvSpPr>
                <p:spPr>
                  <a:xfrm rot="7882200">
                    <a:off x="6106680" y="493200"/>
                    <a:ext cx="79200" cy="40068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sp>
                <p:nvSpPr>
                  <p:cNvPr id="507" name="Rectangle 90"/>
                  <p:cNvSpPr/>
                  <p:nvPr/>
                </p:nvSpPr>
                <p:spPr>
                  <a:xfrm rot="13282200">
                    <a:off x="6152040" y="539280"/>
                    <a:ext cx="75240" cy="210600"/>
                  </a:xfrm>
                  <a:prstGeom prst="rect">
                    <a:avLst/>
                  </a:prstGeom>
                  <a:solidFill>
                    <a:srgbClr val="6cc4ff"/>
                  </a:solidFill>
                  <a:ln>
                    <a:noFill/>
                  </a:ln>
                </p:spPr>
                <p:style>
                  <a:lnRef idx="2">
                    <a:schemeClr val="accent1">
                      <a:shade val="50000"/>
                    </a:schemeClr>
                  </a:lnRef>
                  <a:fillRef idx="1">
                    <a:schemeClr val="accent1"/>
                  </a:fillRef>
                  <a:effectRef idx="0">
                    <a:schemeClr val="accent1"/>
                  </a:effectRef>
                  <a:fontRef idx="minor"/>
                </p:style>
              </p:sp>
            </p:grpSp>
          </p:grpSp>
        </p:grpSp>
      </p:grpSp>
      <p:sp>
        <p:nvSpPr>
          <p:cNvPr id="508" name="Titre 8"/>
          <p:cNvSpPr/>
          <p:nvPr/>
        </p:nvSpPr>
        <p:spPr>
          <a:xfrm>
            <a:off x="1536840" y="1252440"/>
            <a:ext cx="9118080" cy="437760"/>
          </a:xfrm>
          <a:prstGeom prst="rect">
            <a:avLst/>
          </a:prstGeom>
          <a:noFill/>
          <a:ln w="0">
            <a:noFill/>
          </a:ln>
        </p:spPr>
        <p:style>
          <a:lnRef idx="0"/>
          <a:fillRef idx="0"/>
          <a:effectRef idx="0"/>
          <a:fontRef idx="minor"/>
        </p:style>
        <p:txBody>
          <a:bodyPr>
            <a:noAutofit/>
          </a:bodyPr>
          <a:p>
            <a:pPr algn="ctr">
              <a:lnSpc>
                <a:spcPct val="90000"/>
              </a:lnSpc>
            </a:pPr>
            <a:r>
              <a:rPr b="1" lang="fr-FR" sz="2400" spc="-1" strike="noStrike">
                <a:solidFill>
                  <a:srgbClr val="203864"/>
                </a:solidFill>
                <a:latin typeface="Calibri"/>
              </a:rPr>
              <a:t>ET CE N’EST PAS TOUT, KIBARO POUR LES ADMINISTRATIONS EST…</a:t>
            </a:r>
            <a:endParaRPr b="0" lang="fr-FR" sz="2400" spc="-1" strike="noStrike">
              <a:latin typeface="Arial"/>
            </a:endParaRPr>
          </a:p>
        </p:txBody>
      </p:sp>
      <p:sp>
        <p:nvSpPr>
          <p:cNvPr id="509" name="Rectangle 95"/>
          <p:cNvSpPr/>
          <p:nvPr/>
        </p:nvSpPr>
        <p:spPr>
          <a:xfrm>
            <a:off x="6478560" y="5733720"/>
            <a:ext cx="2231640" cy="6382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Compatible</a:t>
            </a:r>
            <a:r>
              <a:rPr b="1" lang="fr-FR" sz="1400" spc="-1" strike="noStrike">
                <a:solidFill>
                  <a:srgbClr val="203864"/>
                </a:solidFill>
                <a:latin typeface="Calibri"/>
              </a:rPr>
              <a:t> </a:t>
            </a:r>
            <a:endParaRPr b="0" lang="fr-FR" sz="1400" spc="-1" strike="noStrike">
              <a:latin typeface="Arial"/>
            </a:endParaRPr>
          </a:p>
          <a:p>
            <a:pPr algn="ctr">
              <a:lnSpc>
                <a:spcPct val="100000"/>
              </a:lnSpc>
            </a:pPr>
            <a:r>
              <a:rPr b="0" lang="fr-FR" sz="1100" spc="-1" strike="noStrike">
                <a:solidFill>
                  <a:srgbClr val="203864"/>
                </a:solidFill>
                <a:latin typeface="Calibri"/>
              </a:rPr>
              <a:t>Sur tous les supports et tous </a:t>
            </a:r>
            <a:endParaRPr b="0" lang="fr-FR" sz="1100" spc="-1" strike="noStrike">
              <a:latin typeface="Arial"/>
            </a:endParaRPr>
          </a:p>
          <a:p>
            <a:pPr algn="ctr">
              <a:lnSpc>
                <a:spcPct val="100000"/>
              </a:lnSpc>
            </a:pPr>
            <a:r>
              <a:rPr b="0" lang="fr-FR" sz="1100" spc="-1" strike="noStrike">
                <a:solidFill>
                  <a:srgbClr val="203864"/>
                </a:solidFill>
                <a:latin typeface="Calibri"/>
              </a:rPr>
              <a:t>les navigateurs</a:t>
            </a:r>
            <a:endParaRPr b="0" lang="fr-FR" sz="1100" spc="-1" strike="noStrike">
              <a:latin typeface="Arial"/>
            </a:endParaRPr>
          </a:p>
        </p:txBody>
      </p:sp>
      <p:grpSp>
        <p:nvGrpSpPr>
          <p:cNvPr id="510" name="Groupe 96"/>
          <p:cNvGrpSpPr/>
          <p:nvPr/>
        </p:nvGrpSpPr>
        <p:grpSpPr>
          <a:xfrm>
            <a:off x="6851160" y="4404600"/>
            <a:ext cx="1486440" cy="1317960"/>
            <a:chOff x="6851160" y="4404600"/>
            <a:chExt cx="1486440" cy="1317960"/>
          </a:xfrm>
        </p:grpSpPr>
        <p:pic>
          <p:nvPicPr>
            <p:cNvPr id="511" name="Picture 22" descr="Icône applications, web, navigateur"/>
            <p:cNvPicPr/>
            <p:nvPr/>
          </p:nvPicPr>
          <p:blipFill>
            <a:blip r:embed="rId8"/>
            <a:stretch/>
          </p:blipFill>
          <p:spPr>
            <a:xfrm>
              <a:off x="7118640" y="4503600"/>
              <a:ext cx="1218960" cy="1218960"/>
            </a:xfrm>
            <a:prstGeom prst="rect">
              <a:avLst/>
            </a:prstGeom>
            <a:ln w="0">
              <a:noFill/>
            </a:ln>
          </p:spPr>
        </p:pic>
        <p:grpSp>
          <p:nvGrpSpPr>
            <p:cNvPr id="512" name="Groupe 98"/>
            <p:cNvGrpSpPr/>
            <p:nvPr/>
          </p:nvGrpSpPr>
          <p:grpSpPr>
            <a:xfrm>
              <a:off x="6851160" y="4404600"/>
              <a:ext cx="1486080" cy="890280"/>
              <a:chOff x="6851160" y="4404600"/>
              <a:chExt cx="1486080" cy="890280"/>
            </a:xfrm>
          </p:grpSpPr>
          <p:pic>
            <p:nvPicPr>
              <p:cNvPr id="513" name="Picture 4" descr="Icône ouvert, portable, ordinateur"/>
              <p:cNvPicPr/>
              <p:nvPr/>
            </p:nvPicPr>
            <p:blipFill>
              <a:blip r:embed="rId9"/>
              <a:stretch/>
            </p:blipFill>
            <p:spPr>
              <a:xfrm>
                <a:off x="6851160" y="4557960"/>
                <a:ext cx="736920" cy="73692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pic>
            <p:nvPicPr>
              <p:cNvPr id="514" name="Picture 6" descr="Icône mobile, téléphone"/>
              <p:cNvPicPr/>
              <p:nvPr/>
            </p:nvPicPr>
            <p:blipFill>
              <a:blip r:embed="rId10"/>
              <a:stretch/>
            </p:blipFill>
            <p:spPr>
              <a:xfrm>
                <a:off x="7939440" y="4510800"/>
                <a:ext cx="397800" cy="39780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pic>
            <p:nvPicPr>
              <p:cNvPr id="515" name="Picture 8" descr="Icône tablette, outil"/>
              <p:cNvPicPr/>
              <p:nvPr/>
            </p:nvPicPr>
            <p:blipFill>
              <a:blip r:embed="rId11"/>
              <a:stretch/>
            </p:blipFill>
            <p:spPr>
              <a:xfrm>
                <a:off x="7488720" y="4404600"/>
                <a:ext cx="455760" cy="455760"/>
              </a:xfrm>
              <a:prstGeom prst="rect">
                <a:avLst/>
              </a:prstGeom>
              <a:ln w="0">
                <a:noFill/>
              </a:ln>
              <a:effectLst>
                <a:outerShdw algn="ctr" blurRad="57960" dir="3180283" dist="32904">
                  <a:srgbClr val="000000">
                    <a:alpha val="30000"/>
                  </a:srgbClr>
                </a:outerShdw>
              </a:effectLst>
              <a:scene3d>
                <a:camera prst="orthographicFront"/>
                <a:lightRig rig="threePt" dir="t"/>
              </a:scene3d>
              <a:sp3d prstMaterial="metal">
                <a:bevelT prst="angle" w="38100" h="57150"/>
              </a:sp3d>
            </p:spPr>
          </p:pic>
        </p:grpSp>
      </p:grpSp>
      <p:pic>
        <p:nvPicPr>
          <p:cNvPr id="516" name="Image 9" descr=""/>
          <p:cNvPicPr/>
          <p:nvPr/>
        </p:nvPicPr>
        <p:blipFill>
          <a:blip r:embed="rId12"/>
          <a:stretch/>
        </p:blipFill>
        <p:spPr>
          <a:xfrm>
            <a:off x="6513480" y="2120040"/>
            <a:ext cx="2161800" cy="1485720"/>
          </a:xfrm>
          <a:prstGeom prst="rect">
            <a:avLst/>
          </a:prstGeom>
          <a:ln w="0">
            <a:noFill/>
          </a:ln>
          <a:effectLst>
            <a:softEdge rad="112680"/>
          </a:effectLst>
        </p:spPr>
      </p:pic>
      <p:sp>
        <p:nvSpPr>
          <p:cNvPr id="517" name="Rectangle 104"/>
          <p:cNvSpPr/>
          <p:nvPr/>
        </p:nvSpPr>
        <p:spPr>
          <a:xfrm>
            <a:off x="6478560" y="3432240"/>
            <a:ext cx="2231640" cy="607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fr-FR" sz="1200" spc="-1" strike="noStrike">
                <a:solidFill>
                  <a:srgbClr val="203864"/>
                </a:solidFill>
                <a:latin typeface="Calibri"/>
              </a:rPr>
              <a:t>Fiable</a:t>
            </a:r>
            <a:endParaRPr b="0" lang="fr-FR" sz="1200" spc="-1" strike="noStrike">
              <a:latin typeface="Arial"/>
            </a:endParaRPr>
          </a:p>
          <a:p>
            <a:pPr algn="ctr">
              <a:lnSpc>
                <a:spcPct val="100000"/>
              </a:lnSpc>
            </a:pPr>
            <a:r>
              <a:rPr b="0" lang="fr-FR" sz="1100" spc="-1" strike="noStrike">
                <a:solidFill>
                  <a:srgbClr val="203864"/>
                </a:solidFill>
                <a:latin typeface="Calibri"/>
              </a:rPr>
              <a:t>Information vérifiée et émanant directement des citoyens</a:t>
            </a:r>
            <a:endParaRPr b="0" lang="fr-FR" sz="1100" spc="-1" strike="noStrike">
              <a:latin typeface="Arial"/>
            </a:endParaRPr>
          </a:p>
        </p:txBody>
      </p:sp>
      <p:pic>
        <p:nvPicPr>
          <p:cNvPr id="518" name="Image 10" descr=""/>
          <p:cNvPicPr/>
          <p:nvPr/>
        </p:nvPicPr>
        <p:blipFill>
          <a:blip r:embed="rId13"/>
          <a:stretch/>
        </p:blipFill>
        <p:spPr>
          <a:xfrm>
            <a:off x="948240" y="4261680"/>
            <a:ext cx="1233360" cy="1471680"/>
          </a:xfrm>
          <a:prstGeom prst="rect">
            <a:avLst/>
          </a:prstGeom>
          <a:ln w="0">
            <a:noFill/>
          </a:ln>
        </p:spPr>
      </p:pic>
      <p:pic>
        <p:nvPicPr>
          <p:cNvPr id="519" name="Picture 8" descr="Icône institution"/>
          <p:cNvPicPr/>
          <p:nvPr/>
        </p:nvPicPr>
        <p:blipFill>
          <a:blip r:embed="rId14">
            <a:extLst>
              <a:ext uri="{BEBA8EAE-BF5A-486C-A8C5-ECC9F3942E4B}">
                <a14:imgProps xmlns:a14="http://schemas.microsoft.com/office/drawing/2010/main">
                  <a14:imgLayer r:embed="rId10">
                    <a14:imgEffect>
                      <a14:saturation sat="0"/>
                    </a14:imgEffect>
                  </a14:imgLayer>
                </a14:imgProps>
              </a:ext>
            </a:extLst>
          </a:blip>
          <a:stretch/>
        </p:blipFill>
        <p:spPr>
          <a:xfrm>
            <a:off x="11058480" y="157680"/>
            <a:ext cx="814320" cy="6584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3058</TotalTime>
  <Application>LibreOffice/7.1.4.2$Windows_X86_64 LibreOffice_project/a529a4fab45b75fefc5b6226684193eb000654f6</Application>
  <AppVersion>15.0000</AppVersion>
  <Words>2813</Words>
  <Paragraphs>490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2020-04-06T22:16:04Z</dcterms:created>
  <dc:creator>Lise THONG</dc:creator>
  <dc:description/>
  <dc:language>fr-FR</dc:language>
  <cp:lastModifiedBy/>
  <dcterms:modified xsi:type="dcterms:W3CDTF">2021-07-21T14:13:29Z</dcterms:modified>
  <cp:revision>347</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PresentationFormat">
    <vt:lpwstr>Grand écran</vt:lpwstr>
  </property>
  <property fmtid="{D5CDD505-2E9C-101B-9397-08002B2CF9AE}" pid="4" name="Slides">
    <vt:i4>39</vt:i4>
  </property>
</Properties>
</file>